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87" r:id="rId4"/>
    <p:sldId id="258" r:id="rId5"/>
    <p:sldId id="288" r:id="rId6"/>
    <p:sldId id="259" r:id="rId7"/>
    <p:sldId id="268" r:id="rId8"/>
    <p:sldId id="279" r:id="rId9"/>
    <p:sldId id="281" r:id="rId10"/>
    <p:sldId id="277" r:id="rId11"/>
    <p:sldId id="278" r:id="rId12"/>
    <p:sldId id="280" r:id="rId13"/>
    <p:sldId id="282" r:id="rId14"/>
    <p:sldId id="283" r:id="rId15"/>
    <p:sldId id="284" r:id="rId16"/>
    <p:sldId id="285" r:id="rId17"/>
    <p:sldId id="289" r:id="rId18"/>
    <p:sldId id="290" r:id="rId19"/>
    <p:sldId id="286" r:id="rId20"/>
    <p:sldId id="269" r:id="rId21"/>
    <p:sldId id="274" r:id="rId22"/>
  </p:sldIdLst>
  <p:sldSz cx="12192000" cy="6858000"/>
  <p:notesSz cx="6858000" cy="9144000"/>
  <p:defaultTextStyle>
    <a:defPPr>
      <a:defRPr lang="en-L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40"/>
  </p:normalViewPr>
  <p:slideViewPr>
    <p:cSldViewPr snapToGrid="0" snapToObjects="1">
      <p:cViewPr varScale="1">
        <p:scale>
          <a:sx n="97" d="100"/>
          <a:sy n="97" d="100"/>
        </p:scale>
        <p:origin x="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77323F-D2CF-4137-A5CC-B77DA3ECDB6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FE795826-58AE-4915-BB96-D6AC75421EBC}">
      <dgm:prSet/>
      <dgm:spPr/>
      <dgm:t>
        <a:bodyPr/>
        <a:lstStyle/>
        <a:p>
          <a:r>
            <a:rPr lang="en-US"/>
            <a:t>Led by an economic mission consistent with public benefit</a:t>
          </a:r>
        </a:p>
      </dgm:t>
    </dgm:pt>
    <dgm:pt modelId="{71997FCA-42F7-485F-B5D0-DAF4B490619F}" type="parTrans" cxnId="{C880D1B5-68E2-47B3-9E17-3056E7F2B4D9}">
      <dgm:prSet/>
      <dgm:spPr/>
      <dgm:t>
        <a:bodyPr/>
        <a:lstStyle/>
        <a:p>
          <a:endParaRPr lang="en-US"/>
        </a:p>
      </dgm:t>
    </dgm:pt>
    <dgm:pt modelId="{B1BFAFAE-C846-41BB-973E-FCFA47DBE109}" type="sibTrans" cxnId="{C880D1B5-68E2-47B3-9E17-3056E7F2B4D9}">
      <dgm:prSet/>
      <dgm:spPr/>
      <dgm:t>
        <a:bodyPr/>
        <a:lstStyle/>
        <a:p>
          <a:endParaRPr lang="en-US"/>
        </a:p>
      </dgm:t>
    </dgm:pt>
    <dgm:pt modelId="{EBC33603-E557-4D53-9BE2-5B4A2363D8F6}">
      <dgm:prSet/>
      <dgm:spPr/>
      <dgm:t>
        <a:bodyPr/>
        <a:lstStyle/>
        <a:p>
          <a:r>
            <a:rPr lang="en-GB"/>
            <a:t>T</a:t>
          </a:r>
          <a:r>
            <a:rPr lang="en-US"/>
            <a:t>rade to fulfil their mission</a:t>
          </a:r>
        </a:p>
      </dgm:t>
    </dgm:pt>
    <dgm:pt modelId="{466FFB3A-0036-4B36-9102-9CFD3967E70D}" type="parTrans" cxnId="{BCAFD8E9-3F5E-4CDC-9A62-F7EF5BDF162B}">
      <dgm:prSet/>
      <dgm:spPr/>
      <dgm:t>
        <a:bodyPr/>
        <a:lstStyle/>
        <a:p>
          <a:endParaRPr lang="en-US"/>
        </a:p>
      </dgm:t>
    </dgm:pt>
    <dgm:pt modelId="{3D22F12D-3C2E-4FFB-968F-B862BEDF69A5}" type="sibTrans" cxnId="{BCAFD8E9-3F5E-4CDC-9A62-F7EF5BDF162B}">
      <dgm:prSet/>
      <dgm:spPr/>
      <dgm:t>
        <a:bodyPr/>
        <a:lstStyle/>
        <a:p>
          <a:endParaRPr lang="en-US"/>
        </a:p>
      </dgm:t>
    </dgm:pt>
    <dgm:pt modelId="{24D4C384-1876-44B4-BF2A-E836E19313A7}">
      <dgm:prSet/>
      <dgm:spPr/>
      <dgm:t>
        <a:bodyPr/>
        <a:lstStyle/>
        <a:p>
          <a:r>
            <a:rPr lang="en-GB"/>
            <a:t>D</a:t>
          </a:r>
          <a:r>
            <a:rPr lang="en-US"/>
            <a:t>erive substantial portion of their income from trade</a:t>
          </a:r>
        </a:p>
      </dgm:t>
    </dgm:pt>
    <dgm:pt modelId="{DF4CABFC-277D-4FB4-B1BF-A16C90EDBD3A}" type="parTrans" cxnId="{6F55FFF2-3D14-4DC7-AAC1-D2033A0EA2C9}">
      <dgm:prSet/>
      <dgm:spPr/>
      <dgm:t>
        <a:bodyPr/>
        <a:lstStyle/>
        <a:p>
          <a:endParaRPr lang="en-US"/>
        </a:p>
      </dgm:t>
    </dgm:pt>
    <dgm:pt modelId="{F5229031-353F-408F-9F99-844BB06CA202}" type="sibTrans" cxnId="{6F55FFF2-3D14-4DC7-AAC1-D2033A0EA2C9}">
      <dgm:prSet/>
      <dgm:spPr/>
      <dgm:t>
        <a:bodyPr/>
        <a:lstStyle/>
        <a:p>
          <a:endParaRPr lang="en-US"/>
        </a:p>
      </dgm:t>
    </dgm:pt>
    <dgm:pt modelId="{8570FD8E-62E8-4881-9CC4-AAC6FD5E1C69}">
      <dgm:prSet/>
      <dgm:spPr/>
      <dgm:t>
        <a:bodyPr/>
        <a:lstStyle/>
        <a:p>
          <a:r>
            <a:rPr lang="en-GB"/>
            <a:t>R</a:t>
          </a:r>
          <a:r>
            <a:rPr lang="en-US"/>
            <a:t>einvest the surplus  in the fulfilment of the mission</a:t>
          </a:r>
        </a:p>
      </dgm:t>
    </dgm:pt>
    <dgm:pt modelId="{6AC5E1E8-3ABF-4923-A87C-382C6878B62E}" type="parTrans" cxnId="{E69A7FD3-D4D9-4B19-8FF5-946849F56877}">
      <dgm:prSet/>
      <dgm:spPr/>
      <dgm:t>
        <a:bodyPr/>
        <a:lstStyle/>
        <a:p>
          <a:endParaRPr lang="en-US"/>
        </a:p>
      </dgm:t>
    </dgm:pt>
    <dgm:pt modelId="{AEFBA93A-02F2-4785-96CA-55969D33D9CA}" type="sibTrans" cxnId="{E69A7FD3-D4D9-4B19-8FF5-946849F56877}">
      <dgm:prSet/>
      <dgm:spPr/>
      <dgm:t>
        <a:bodyPr/>
        <a:lstStyle/>
        <a:p>
          <a:endParaRPr lang="en-US"/>
        </a:p>
      </dgm:t>
    </dgm:pt>
    <dgm:pt modelId="{08604E6B-7EE7-49FF-B8CD-D03C71FEADEE}" type="pres">
      <dgm:prSet presAssocID="{9977323F-D2CF-4137-A5CC-B77DA3ECDB6B}" presName="root" presStyleCnt="0">
        <dgm:presLayoutVars>
          <dgm:dir/>
          <dgm:resizeHandles val="exact"/>
        </dgm:presLayoutVars>
      </dgm:prSet>
      <dgm:spPr/>
    </dgm:pt>
    <dgm:pt modelId="{B942D45E-BA82-48D9-9660-8BAAFE076BEE}" type="pres">
      <dgm:prSet presAssocID="{FE795826-58AE-4915-BB96-D6AC75421EBC}" presName="compNode" presStyleCnt="0"/>
      <dgm:spPr/>
    </dgm:pt>
    <dgm:pt modelId="{9C38BCFC-B6FE-4102-A5AF-7B2027384889}" type="pres">
      <dgm:prSet presAssocID="{FE795826-58AE-4915-BB96-D6AC75421EBC}" presName="bgRect" presStyleLbl="bgShp" presStyleIdx="0" presStyleCnt="4"/>
      <dgm:spPr/>
    </dgm:pt>
    <dgm:pt modelId="{068233FD-FD68-46C6-88BE-AE9FBF8F9B79}" type="pres">
      <dgm:prSet presAssocID="{FE795826-58AE-4915-BB96-D6AC75421EB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D3A26F76-D23F-47C1-A382-19CA2148FD41}" type="pres">
      <dgm:prSet presAssocID="{FE795826-58AE-4915-BB96-D6AC75421EBC}" presName="spaceRect" presStyleCnt="0"/>
      <dgm:spPr/>
    </dgm:pt>
    <dgm:pt modelId="{6C3115DC-C8A5-4CF5-A0A0-7B392A6B66CA}" type="pres">
      <dgm:prSet presAssocID="{FE795826-58AE-4915-BB96-D6AC75421EBC}" presName="parTx" presStyleLbl="revTx" presStyleIdx="0" presStyleCnt="4">
        <dgm:presLayoutVars>
          <dgm:chMax val="0"/>
          <dgm:chPref val="0"/>
        </dgm:presLayoutVars>
      </dgm:prSet>
      <dgm:spPr/>
    </dgm:pt>
    <dgm:pt modelId="{91552D05-9360-4F1F-85BE-A4DC6A4C4E82}" type="pres">
      <dgm:prSet presAssocID="{B1BFAFAE-C846-41BB-973E-FCFA47DBE109}" presName="sibTrans" presStyleCnt="0"/>
      <dgm:spPr/>
    </dgm:pt>
    <dgm:pt modelId="{87566CE6-42B4-4E5D-BAA7-C430664AC995}" type="pres">
      <dgm:prSet presAssocID="{EBC33603-E557-4D53-9BE2-5B4A2363D8F6}" presName="compNode" presStyleCnt="0"/>
      <dgm:spPr/>
    </dgm:pt>
    <dgm:pt modelId="{77360D7F-8F90-4336-9526-10298C8BB1CB}" type="pres">
      <dgm:prSet presAssocID="{EBC33603-E557-4D53-9BE2-5B4A2363D8F6}" presName="bgRect" presStyleLbl="bgShp" presStyleIdx="1" presStyleCnt="4"/>
      <dgm:spPr/>
    </dgm:pt>
    <dgm:pt modelId="{E299F99B-DA78-4DC7-B20A-BC8E9D31E88F}" type="pres">
      <dgm:prSet presAssocID="{EBC33603-E557-4D53-9BE2-5B4A2363D8F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A7FF0E01-ADD1-4133-96D2-014024D55C26}" type="pres">
      <dgm:prSet presAssocID="{EBC33603-E557-4D53-9BE2-5B4A2363D8F6}" presName="spaceRect" presStyleCnt="0"/>
      <dgm:spPr/>
    </dgm:pt>
    <dgm:pt modelId="{E25DA097-9236-4817-A069-F3291DFB6BBE}" type="pres">
      <dgm:prSet presAssocID="{EBC33603-E557-4D53-9BE2-5B4A2363D8F6}" presName="parTx" presStyleLbl="revTx" presStyleIdx="1" presStyleCnt="4">
        <dgm:presLayoutVars>
          <dgm:chMax val="0"/>
          <dgm:chPref val="0"/>
        </dgm:presLayoutVars>
      </dgm:prSet>
      <dgm:spPr/>
    </dgm:pt>
    <dgm:pt modelId="{0AF5B07C-CF47-472D-9CD8-39A2FBB42FD6}" type="pres">
      <dgm:prSet presAssocID="{3D22F12D-3C2E-4FFB-968F-B862BEDF69A5}" presName="sibTrans" presStyleCnt="0"/>
      <dgm:spPr/>
    </dgm:pt>
    <dgm:pt modelId="{052EB0BC-B0D9-47C6-BDB6-2F3704D41047}" type="pres">
      <dgm:prSet presAssocID="{24D4C384-1876-44B4-BF2A-E836E19313A7}" presName="compNode" presStyleCnt="0"/>
      <dgm:spPr/>
    </dgm:pt>
    <dgm:pt modelId="{ED23FC6A-D59F-4A32-8906-87EBAFAC445B}" type="pres">
      <dgm:prSet presAssocID="{24D4C384-1876-44B4-BF2A-E836E19313A7}" presName="bgRect" presStyleLbl="bgShp" presStyleIdx="2" presStyleCnt="4"/>
      <dgm:spPr/>
    </dgm:pt>
    <dgm:pt modelId="{A790CECE-B454-49A9-AA7C-D74E32DBF21D}" type="pres">
      <dgm:prSet presAssocID="{24D4C384-1876-44B4-BF2A-E836E19313A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F54E890-A3FC-496E-BBBC-2E392AAD092F}" type="pres">
      <dgm:prSet presAssocID="{24D4C384-1876-44B4-BF2A-E836E19313A7}" presName="spaceRect" presStyleCnt="0"/>
      <dgm:spPr/>
    </dgm:pt>
    <dgm:pt modelId="{D39DBC0A-B1FF-48A2-A3FA-1E9DB7E2A800}" type="pres">
      <dgm:prSet presAssocID="{24D4C384-1876-44B4-BF2A-E836E19313A7}" presName="parTx" presStyleLbl="revTx" presStyleIdx="2" presStyleCnt="4">
        <dgm:presLayoutVars>
          <dgm:chMax val="0"/>
          <dgm:chPref val="0"/>
        </dgm:presLayoutVars>
      </dgm:prSet>
      <dgm:spPr/>
    </dgm:pt>
    <dgm:pt modelId="{AAB48245-7D96-4508-9375-9A682125D2AD}" type="pres">
      <dgm:prSet presAssocID="{F5229031-353F-408F-9F99-844BB06CA202}" presName="sibTrans" presStyleCnt="0"/>
      <dgm:spPr/>
    </dgm:pt>
    <dgm:pt modelId="{560FC568-66E8-43B3-A67B-F93DBA5CF483}" type="pres">
      <dgm:prSet presAssocID="{8570FD8E-62E8-4881-9CC4-AAC6FD5E1C69}" presName="compNode" presStyleCnt="0"/>
      <dgm:spPr/>
    </dgm:pt>
    <dgm:pt modelId="{6157F139-A3C0-4406-BA9F-8A78635D7F64}" type="pres">
      <dgm:prSet presAssocID="{8570FD8E-62E8-4881-9CC4-AAC6FD5E1C69}" presName="bgRect" presStyleLbl="bgShp" presStyleIdx="3" presStyleCnt="4"/>
      <dgm:spPr/>
    </dgm:pt>
    <dgm:pt modelId="{9E8A2293-64DD-44D0-9C53-DABE8B6137CE}" type="pres">
      <dgm:prSet presAssocID="{8570FD8E-62E8-4881-9CC4-AAC6FD5E1C6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F4DA63B3-4F61-4CC1-8648-B21F07BB14DC}" type="pres">
      <dgm:prSet presAssocID="{8570FD8E-62E8-4881-9CC4-AAC6FD5E1C69}" presName="spaceRect" presStyleCnt="0"/>
      <dgm:spPr/>
    </dgm:pt>
    <dgm:pt modelId="{D2919FEF-E939-48D4-B8E1-52C5F55057F6}" type="pres">
      <dgm:prSet presAssocID="{8570FD8E-62E8-4881-9CC4-AAC6FD5E1C6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D73730D-4D07-4C0A-8077-041460B463F7}" type="presOf" srcId="{24D4C384-1876-44B4-BF2A-E836E19313A7}" destId="{D39DBC0A-B1FF-48A2-A3FA-1E9DB7E2A800}" srcOrd="0" destOrd="0" presId="urn:microsoft.com/office/officeart/2018/2/layout/IconVerticalSolidList"/>
    <dgm:cxn modelId="{9994D017-01F0-4871-9E3A-44321A65090D}" type="presOf" srcId="{FE795826-58AE-4915-BB96-D6AC75421EBC}" destId="{6C3115DC-C8A5-4CF5-A0A0-7B392A6B66CA}" srcOrd="0" destOrd="0" presId="urn:microsoft.com/office/officeart/2018/2/layout/IconVerticalSolidList"/>
    <dgm:cxn modelId="{A4B90F59-3CE2-4AFA-BB73-643613184725}" type="presOf" srcId="{8570FD8E-62E8-4881-9CC4-AAC6FD5E1C69}" destId="{D2919FEF-E939-48D4-B8E1-52C5F55057F6}" srcOrd="0" destOrd="0" presId="urn:microsoft.com/office/officeart/2018/2/layout/IconVerticalSolidList"/>
    <dgm:cxn modelId="{8F3B9499-1EC3-4C43-B725-D26434B4C103}" type="presOf" srcId="{EBC33603-E557-4D53-9BE2-5B4A2363D8F6}" destId="{E25DA097-9236-4817-A069-F3291DFB6BBE}" srcOrd="0" destOrd="0" presId="urn:microsoft.com/office/officeart/2018/2/layout/IconVerticalSolidList"/>
    <dgm:cxn modelId="{C880D1B5-68E2-47B3-9E17-3056E7F2B4D9}" srcId="{9977323F-D2CF-4137-A5CC-B77DA3ECDB6B}" destId="{FE795826-58AE-4915-BB96-D6AC75421EBC}" srcOrd="0" destOrd="0" parTransId="{71997FCA-42F7-485F-B5D0-DAF4B490619F}" sibTransId="{B1BFAFAE-C846-41BB-973E-FCFA47DBE109}"/>
    <dgm:cxn modelId="{9EDE63BF-5C66-4ABF-A653-AA89E5E7D795}" type="presOf" srcId="{9977323F-D2CF-4137-A5CC-B77DA3ECDB6B}" destId="{08604E6B-7EE7-49FF-B8CD-D03C71FEADEE}" srcOrd="0" destOrd="0" presId="urn:microsoft.com/office/officeart/2018/2/layout/IconVerticalSolidList"/>
    <dgm:cxn modelId="{E69A7FD3-D4D9-4B19-8FF5-946849F56877}" srcId="{9977323F-D2CF-4137-A5CC-B77DA3ECDB6B}" destId="{8570FD8E-62E8-4881-9CC4-AAC6FD5E1C69}" srcOrd="3" destOrd="0" parTransId="{6AC5E1E8-3ABF-4923-A87C-382C6878B62E}" sibTransId="{AEFBA93A-02F2-4785-96CA-55969D33D9CA}"/>
    <dgm:cxn modelId="{BCAFD8E9-3F5E-4CDC-9A62-F7EF5BDF162B}" srcId="{9977323F-D2CF-4137-A5CC-B77DA3ECDB6B}" destId="{EBC33603-E557-4D53-9BE2-5B4A2363D8F6}" srcOrd="1" destOrd="0" parTransId="{466FFB3A-0036-4B36-9102-9CFD3967E70D}" sibTransId="{3D22F12D-3C2E-4FFB-968F-B862BEDF69A5}"/>
    <dgm:cxn modelId="{6F55FFF2-3D14-4DC7-AAC1-D2033A0EA2C9}" srcId="{9977323F-D2CF-4137-A5CC-B77DA3ECDB6B}" destId="{24D4C384-1876-44B4-BF2A-E836E19313A7}" srcOrd="2" destOrd="0" parTransId="{DF4CABFC-277D-4FB4-B1BF-A16C90EDBD3A}" sibTransId="{F5229031-353F-408F-9F99-844BB06CA202}"/>
    <dgm:cxn modelId="{4E23F0F4-3741-450F-A37C-7AF9E9EF191D}" type="presParOf" srcId="{08604E6B-7EE7-49FF-B8CD-D03C71FEADEE}" destId="{B942D45E-BA82-48D9-9660-8BAAFE076BEE}" srcOrd="0" destOrd="0" presId="urn:microsoft.com/office/officeart/2018/2/layout/IconVerticalSolidList"/>
    <dgm:cxn modelId="{366451CC-AB87-4DBF-AAA3-2AC12E12AA9D}" type="presParOf" srcId="{B942D45E-BA82-48D9-9660-8BAAFE076BEE}" destId="{9C38BCFC-B6FE-4102-A5AF-7B2027384889}" srcOrd="0" destOrd="0" presId="urn:microsoft.com/office/officeart/2018/2/layout/IconVerticalSolidList"/>
    <dgm:cxn modelId="{BE91ACBC-3B54-41F0-8C93-12A249AE9F8A}" type="presParOf" srcId="{B942D45E-BA82-48D9-9660-8BAAFE076BEE}" destId="{068233FD-FD68-46C6-88BE-AE9FBF8F9B79}" srcOrd="1" destOrd="0" presId="urn:microsoft.com/office/officeart/2018/2/layout/IconVerticalSolidList"/>
    <dgm:cxn modelId="{1B67C836-44F8-4443-AB88-E143C19EAE49}" type="presParOf" srcId="{B942D45E-BA82-48D9-9660-8BAAFE076BEE}" destId="{D3A26F76-D23F-47C1-A382-19CA2148FD41}" srcOrd="2" destOrd="0" presId="urn:microsoft.com/office/officeart/2018/2/layout/IconVerticalSolidList"/>
    <dgm:cxn modelId="{1B1D9D7F-12DD-4CC6-82BA-11C35595F428}" type="presParOf" srcId="{B942D45E-BA82-48D9-9660-8BAAFE076BEE}" destId="{6C3115DC-C8A5-4CF5-A0A0-7B392A6B66CA}" srcOrd="3" destOrd="0" presId="urn:microsoft.com/office/officeart/2018/2/layout/IconVerticalSolidList"/>
    <dgm:cxn modelId="{2162F878-C877-4DF3-8D82-B24961C7EF7B}" type="presParOf" srcId="{08604E6B-7EE7-49FF-B8CD-D03C71FEADEE}" destId="{91552D05-9360-4F1F-85BE-A4DC6A4C4E82}" srcOrd="1" destOrd="0" presId="urn:microsoft.com/office/officeart/2018/2/layout/IconVerticalSolidList"/>
    <dgm:cxn modelId="{7AC7B62E-74DE-4D73-93F2-81C930885FB0}" type="presParOf" srcId="{08604E6B-7EE7-49FF-B8CD-D03C71FEADEE}" destId="{87566CE6-42B4-4E5D-BAA7-C430664AC995}" srcOrd="2" destOrd="0" presId="urn:microsoft.com/office/officeart/2018/2/layout/IconVerticalSolidList"/>
    <dgm:cxn modelId="{EFA0E6CF-F0D1-414E-8D1C-B96CC1F0C1DF}" type="presParOf" srcId="{87566CE6-42B4-4E5D-BAA7-C430664AC995}" destId="{77360D7F-8F90-4336-9526-10298C8BB1CB}" srcOrd="0" destOrd="0" presId="urn:microsoft.com/office/officeart/2018/2/layout/IconVerticalSolidList"/>
    <dgm:cxn modelId="{BBF7CCB1-9776-4A86-8E05-C75028A49142}" type="presParOf" srcId="{87566CE6-42B4-4E5D-BAA7-C430664AC995}" destId="{E299F99B-DA78-4DC7-B20A-BC8E9D31E88F}" srcOrd="1" destOrd="0" presId="urn:microsoft.com/office/officeart/2018/2/layout/IconVerticalSolidList"/>
    <dgm:cxn modelId="{1BEB7745-268B-40B6-AA89-554D509F02C7}" type="presParOf" srcId="{87566CE6-42B4-4E5D-BAA7-C430664AC995}" destId="{A7FF0E01-ADD1-4133-96D2-014024D55C26}" srcOrd="2" destOrd="0" presId="urn:microsoft.com/office/officeart/2018/2/layout/IconVerticalSolidList"/>
    <dgm:cxn modelId="{D963898A-12F9-4D8D-A3F8-B149A2C2716B}" type="presParOf" srcId="{87566CE6-42B4-4E5D-BAA7-C430664AC995}" destId="{E25DA097-9236-4817-A069-F3291DFB6BBE}" srcOrd="3" destOrd="0" presId="urn:microsoft.com/office/officeart/2018/2/layout/IconVerticalSolidList"/>
    <dgm:cxn modelId="{295A981E-254F-4F9F-99C7-8A061D3F84D6}" type="presParOf" srcId="{08604E6B-7EE7-49FF-B8CD-D03C71FEADEE}" destId="{0AF5B07C-CF47-472D-9CD8-39A2FBB42FD6}" srcOrd="3" destOrd="0" presId="urn:microsoft.com/office/officeart/2018/2/layout/IconVerticalSolidList"/>
    <dgm:cxn modelId="{4B3C2402-8467-4A53-88C8-0E531B512D08}" type="presParOf" srcId="{08604E6B-7EE7-49FF-B8CD-D03C71FEADEE}" destId="{052EB0BC-B0D9-47C6-BDB6-2F3704D41047}" srcOrd="4" destOrd="0" presId="urn:microsoft.com/office/officeart/2018/2/layout/IconVerticalSolidList"/>
    <dgm:cxn modelId="{E9BD1E92-8600-4AB3-ADBE-534734C2A7D7}" type="presParOf" srcId="{052EB0BC-B0D9-47C6-BDB6-2F3704D41047}" destId="{ED23FC6A-D59F-4A32-8906-87EBAFAC445B}" srcOrd="0" destOrd="0" presId="urn:microsoft.com/office/officeart/2018/2/layout/IconVerticalSolidList"/>
    <dgm:cxn modelId="{72E251B5-CBD4-404D-A3EF-4928E4E39DD3}" type="presParOf" srcId="{052EB0BC-B0D9-47C6-BDB6-2F3704D41047}" destId="{A790CECE-B454-49A9-AA7C-D74E32DBF21D}" srcOrd="1" destOrd="0" presId="urn:microsoft.com/office/officeart/2018/2/layout/IconVerticalSolidList"/>
    <dgm:cxn modelId="{2E6A15D6-E97C-489A-956F-6F55948F99C6}" type="presParOf" srcId="{052EB0BC-B0D9-47C6-BDB6-2F3704D41047}" destId="{8F54E890-A3FC-496E-BBBC-2E392AAD092F}" srcOrd="2" destOrd="0" presId="urn:microsoft.com/office/officeart/2018/2/layout/IconVerticalSolidList"/>
    <dgm:cxn modelId="{1BE9085C-EEA0-4670-858E-2B002AD7C008}" type="presParOf" srcId="{052EB0BC-B0D9-47C6-BDB6-2F3704D41047}" destId="{D39DBC0A-B1FF-48A2-A3FA-1E9DB7E2A800}" srcOrd="3" destOrd="0" presId="urn:microsoft.com/office/officeart/2018/2/layout/IconVerticalSolidList"/>
    <dgm:cxn modelId="{0F29A16C-F93D-4D68-9557-F2B93939D999}" type="presParOf" srcId="{08604E6B-7EE7-49FF-B8CD-D03C71FEADEE}" destId="{AAB48245-7D96-4508-9375-9A682125D2AD}" srcOrd="5" destOrd="0" presId="urn:microsoft.com/office/officeart/2018/2/layout/IconVerticalSolidList"/>
    <dgm:cxn modelId="{630008FC-41AA-4D39-B1B1-F6A1F03E6E0F}" type="presParOf" srcId="{08604E6B-7EE7-49FF-B8CD-D03C71FEADEE}" destId="{560FC568-66E8-43B3-A67B-F93DBA5CF483}" srcOrd="6" destOrd="0" presId="urn:microsoft.com/office/officeart/2018/2/layout/IconVerticalSolidList"/>
    <dgm:cxn modelId="{C05BD3B1-34D7-4EEC-BEA4-0F3B6733A935}" type="presParOf" srcId="{560FC568-66E8-43B3-A67B-F93DBA5CF483}" destId="{6157F139-A3C0-4406-BA9F-8A78635D7F64}" srcOrd="0" destOrd="0" presId="urn:microsoft.com/office/officeart/2018/2/layout/IconVerticalSolidList"/>
    <dgm:cxn modelId="{1F37DBC8-A373-49E2-9D9C-9B94D6FE2CF6}" type="presParOf" srcId="{560FC568-66E8-43B3-A67B-F93DBA5CF483}" destId="{9E8A2293-64DD-44D0-9C53-DABE8B6137CE}" srcOrd="1" destOrd="0" presId="urn:microsoft.com/office/officeart/2018/2/layout/IconVerticalSolidList"/>
    <dgm:cxn modelId="{C7156F16-6A6F-4F30-B347-500AF8AFED20}" type="presParOf" srcId="{560FC568-66E8-43B3-A67B-F93DBA5CF483}" destId="{F4DA63B3-4F61-4CC1-8648-B21F07BB14DC}" srcOrd="2" destOrd="0" presId="urn:microsoft.com/office/officeart/2018/2/layout/IconVerticalSolidList"/>
    <dgm:cxn modelId="{58A6CCEE-3D36-4367-B4C5-7960F4DB3087}" type="presParOf" srcId="{560FC568-66E8-43B3-A67B-F93DBA5CF483}" destId="{D2919FEF-E939-48D4-B8E1-52C5F55057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2438E4-6803-42E2-9721-C142C364BACA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17470D7-BA35-4CCE-A59A-3DBE215C8534}">
      <dgm:prSet/>
      <dgm:spPr/>
      <dgm:t>
        <a:bodyPr/>
        <a:lstStyle/>
        <a:p>
          <a:pPr>
            <a:defRPr b="1"/>
          </a:pPr>
          <a:r>
            <a:rPr lang="en-US"/>
            <a:t>Can you clearly describe the particular social, community or environmental mission of your enterprise? </a:t>
          </a:r>
        </a:p>
      </dgm:t>
    </dgm:pt>
    <dgm:pt modelId="{461C5F77-080B-4911-8FE3-F05773F143F1}" type="parTrans" cxnId="{CF45666A-BBFC-430D-8919-7DBF92DE9ED6}">
      <dgm:prSet/>
      <dgm:spPr/>
      <dgm:t>
        <a:bodyPr/>
        <a:lstStyle/>
        <a:p>
          <a:endParaRPr lang="en-US"/>
        </a:p>
      </dgm:t>
    </dgm:pt>
    <dgm:pt modelId="{3926A1DE-9D62-44FA-8448-BF8A60F552F9}" type="sibTrans" cxnId="{CF45666A-BBFC-430D-8919-7DBF92DE9ED6}">
      <dgm:prSet/>
      <dgm:spPr/>
      <dgm:t>
        <a:bodyPr/>
        <a:lstStyle/>
        <a:p>
          <a:endParaRPr lang="en-US"/>
        </a:p>
      </dgm:t>
    </dgm:pt>
    <dgm:pt modelId="{3619D847-FB78-4CC8-A9FD-DEE929F54C34}">
      <dgm:prSet/>
      <dgm:spPr/>
      <dgm:t>
        <a:bodyPr/>
        <a:lstStyle/>
        <a:p>
          <a:pPr>
            <a:defRPr b="1"/>
          </a:pPr>
          <a:r>
            <a:rPr lang="en-US"/>
            <a:t>What issue are you trying to address? How will your social enterprise contribute to resolving that issue?</a:t>
          </a:r>
        </a:p>
      </dgm:t>
    </dgm:pt>
    <dgm:pt modelId="{13712A13-3549-45B2-8460-44F24773443D}" type="parTrans" cxnId="{B31A7A28-E0B3-4A4F-AA03-82666284041B}">
      <dgm:prSet/>
      <dgm:spPr/>
      <dgm:t>
        <a:bodyPr/>
        <a:lstStyle/>
        <a:p>
          <a:endParaRPr lang="en-US"/>
        </a:p>
      </dgm:t>
    </dgm:pt>
    <dgm:pt modelId="{BB994991-1FD9-4FF2-BD62-FC9D1212CC38}" type="sibTrans" cxnId="{B31A7A28-E0B3-4A4F-AA03-82666284041B}">
      <dgm:prSet/>
      <dgm:spPr/>
      <dgm:t>
        <a:bodyPr/>
        <a:lstStyle/>
        <a:p>
          <a:endParaRPr lang="en-US"/>
        </a:p>
      </dgm:t>
    </dgm:pt>
    <dgm:pt modelId="{9CD0F2CF-F6E3-4A73-9D7A-61F92948F195}">
      <dgm:prSet/>
      <dgm:spPr/>
      <dgm:t>
        <a:bodyPr/>
        <a:lstStyle/>
        <a:p>
          <a:pPr>
            <a:defRPr b="1"/>
          </a:pPr>
          <a:r>
            <a:rPr lang="en-US"/>
            <a:t>Who will you need to work with? Who should you engage in designing your social enterprise? </a:t>
          </a:r>
        </a:p>
      </dgm:t>
    </dgm:pt>
    <dgm:pt modelId="{3E85CB5A-D69E-4043-897E-198D584C664A}" type="parTrans" cxnId="{D0903DF2-5DE8-4417-A76B-2DE1B33C3E20}">
      <dgm:prSet/>
      <dgm:spPr/>
      <dgm:t>
        <a:bodyPr/>
        <a:lstStyle/>
        <a:p>
          <a:endParaRPr lang="en-US"/>
        </a:p>
      </dgm:t>
    </dgm:pt>
    <dgm:pt modelId="{17EE20DC-9277-4089-B9D4-01E53BD03E07}" type="sibTrans" cxnId="{D0903DF2-5DE8-4417-A76B-2DE1B33C3E20}">
      <dgm:prSet/>
      <dgm:spPr/>
      <dgm:t>
        <a:bodyPr/>
        <a:lstStyle/>
        <a:p>
          <a:endParaRPr lang="en-US"/>
        </a:p>
      </dgm:t>
    </dgm:pt>
    <dgm:pt modelId="{6EC16121-0A06-4C9B-BFDC-0F650C9A26FF}">
      <dgm:prSet/>
      <dgm:spPr/>
      <dgm:t>
        <a:bodyPr/>
        <a:lstStyle/>
        <a:p>
          <a:pPr>
            <a:defRPr b="1"/>
          </a:pPr>
          <a:r>
            <a:rPr lang="en-US"/>
            <a:t>Is anyone else already doing something similar? Is there room or need for another social enterprise in the space? If yes:</a:t>
          </a:r>
        </a:p>
      </dgm:t>
    </dgm:pt>
    <dgm:pt modelId="{1F7B6C99-2713-443D-AD0B-16540FF3BDA2}" type="parTrans" cxnId="{FD6E967F-DF61-426C-AE54-BD2B76241844}">
      <dgm:prSet/>
      <dgm:spPr/>
      <dgm:t>
        <a:bodyPr/>
        <a:lstStyle/>
        <a:p>
          <a:endParaRPr lang="en-US"/>
        </a:p>
      </dgm:t>
    </dgm:pt>
    <dgm:pt modelId="{6FD8CBBB-BDC7-41C5-B961-A1229F9C11ED}" type="sibTrans" cxnId="{FD6E967F-DF61-426C-AE54-BD2B76241844}">
      <dgm:prSet/>
      <dgm:spPr/>
      <dgm:t>
        <a:bodyPr/>
        <a:lstStyle/>
        <a:p>
          <a:endParaRPr lang="en-US"/>
        </a:p>
      </dgm:t>
    </dgm:pt>
    <dgm:pt modelId="{B9953DDD-6EB6-463B-9EE9-9D76B7276810}">
      <dgm:prSet/>
      <dgm:spPr/>
      <dgm:t>
        <a:bodyPr/>
        <a:lstStyle/>
        <a:p>
          <a:r>
            <a:rPr lang="en-US"/>
            <a:t>What can you learn from them?</a:t>
          </a:r>
        </a:p>
      </dgm:t>
    </dgm:pt>
    <dgm:pt modelId="{0EE391BD-0FDE-4025-A976-16C17EB977D9}" type="parTrans" cxnId="{71476CD2-49D5-44D4-9A58-8EAC0561D4DB}">
      <dgm:prSet/>
      <dgm:spPr/>
      <dgm:t>
        <a:bodyPr/>
        <a:lstStyle/>
        <a:p>
          <a:endParaRPr lang="en-US"/>
        </a:p>
      </dgm:t>
    </dgm:pt>
    <dgm:pt modelId="{9DBD75CB-5857-4FD1-A057-DF1CFA6CAEB7}" type="sibTrans" cxnId="{71476CD2-49D5-44D4-9A58-8EAC0561D4DB}">
      <dgm:prSet/>
      <dgm:spPr/>
      <dgm:t>
        <a:bodyPr/>
        <a:lstStyle/>
        <a:p>
          <a:endParaRPr lang="en-US"/>
        </a:p>
      </dgm:t>
    </dgm:pt>
    <dgm:pt modelId="{22C33374-F038-420D-B1FE-A40706921935}">
      <dgm:prSet/>
      <dgm:spPr/>
      <dgm:t>
        <a:bodyPr/>
        <a:lstStyle/>
        <a:p>
          <a:r>
            <a:rPr lang="en-US"/>
            <a:t>Should you join them?</a:t>
          </a:r>
        </a:p>
      </dgm:t>
    </dgm:pt>
    <dgm:pt modelId="{4528852B-9E63-456D-AA6C-5C8A82B693CD}" type="parTrans" cxnId="{961DF300-0FE2-46F3-A608-ECD0493F2498}">
      <dgm:prSet/>
      <dgm:spPr/>
      <dgm:t>
        <a:bodyPr/>
        <a:lstStyle/>
        <a:p>
          <a:endParaRPr lang="en-US"/>
        </a:p>
      </dgm:t>
    </dgm:pt>
    <dgm:pt modelId="{A5C816ED-8BA4-4E1C-BDBF-714D200A76F4}" type="sibTrans" cxnId="{961DF300-0FE2-46F3-A608-ECD0493F2498}">
      <dgm:prSet/>
      <dgm:spPr/>
      <dgm:t>
        <a:bodyPr/>
        <a:lstStyle/>
        <a:p>
          <a:endParaRPr lang="en-US"/>
        </a:p>
      </dgm:t>
    </dgm:pt>
    <dgm:pt modelId="{47824069-5FDB-4D18-BEAD-4575119BD7C3}">
      <dgm:prSet/>
      <dgm:spPr/>
      <dgm:t>
        <a:bodyPr/>
        <a:lstStyle/>
        <a:p>
          <a:r>
            <a:rPr lang="en-US"/>
            <a:t>Where is the issue? Is it in one state, or is it across multiple states or territories? Where will the enterprise operate?</a:t>
          </a:r>
        </a:p>
      </dgm:t>
    </dgm:pt>
    <dgm:pt modelId="{7E384656-A121-4F8F-9841-E034B8347B8D}" type="parTrans" cxnId="{5F1A86CA-60DA-479D-AF6B-D1F327612104}">
      <dgm:prSet/>
      <dgm:spPr/>
      <dgm:t>
        <a:bodyPr/>
        <a:lstStyle/>
        <a:p>
          <a:endParaRPr lang="en-US"/>
        </a:p>
      </dgm:t>
    </dgm:pt>
    <dgm:pt modelId="{C7F71EF0-DE20-4E1A-972F-D2D39FFEB8F7}" type="sibTrans" cxnId="{5F1A86CA-60DA-479D-AF6B-D1F327612104}">
      <dgm:prSet/>
      <dgm:spPr/>
      <dgm:t>
        <a:bodyPr/>
        <a:lstStyle/>
        <a:p>
          <a:endParaRPr lang="en-US"/>
        </a:p>
      </dgm:t>
    </dgm:pt>
    <dgm:pt modelId="{F4270113-7E14-4E93-8AFC-9F7003D768D6}">
      <dgm:prSet/>
      <dgm:spPr/>
      <dgm:t>
        <a:bodyPr/>
        <a:lstStyle/>
        <a:p>
          <a:pPr>
            <a:defRPr b="1"/>
          </a:pPr>
          <a:r>
            <a:rPr lang="en-US"/>
            <a:t>Where will your funding come from? Will you seek to access philanthropic grants? Do you want to attract investors? Will you be community-owned?</a:t>
          </a:r>
        </a:p>
      </dgm:t>
    </dgm:pt>
    <dgm:pt modelId="{BF3B3E48-527C-4412-8438-1505463F70E3}" type="parTrans" cxnId="{5EC4EF83-B67A-4D3F-8F96-7C06C388FF99}">
      <dgm:prSet/>
      <dgm:spPr/>
      <dgm:t>
        <a:bodyPr/>
        <a:lstStyle/>
        <a:p>
          <a:endParaRPr lang="en-US"/>
        </a:p>
      </dgm:t>
    </dgm:pt>
    <dgm:pt modelId="{61C40322-BAE4-495F-8E1C-1238A7AA2803}" type="sibTrans" cxnId="{5EC4EF83-B67A-4D3F-8F96-7C06C388FF99}">
      <dgm:prSet/>
      <dgm:spPr/>
      <dgm:t>
        <a:bodyPr/>
        <a:lstStyle/>
        <a:p>
          <a:endParaRPr lang="en-US"/>
        </a:p>
      </dgm:t>
    </dgm:pt>
    <dgm:pt modelId="{53D33DDE-6BB3-481E-8F1D-979C8BE7B6E9}">
      <dgm:prSet/>
      <dgm:spPr/>
      <dgm:t>
        <a:bodyPr/>
        <a:lstStyle/>
        <a:p>
          <a:pPr>
            <a:defRPr b="1"/>
          </a:pPr>
          <a:r>
            <a:rPr lang="en-US"/>
            <a:t>Who will oversee the enterprise and its operations? Will your enterprise have staff? Will your enterprise have ‘owners’ or ‘members’?</a:t>
          </a:r>
        </a:p>
      </dgm:t>
    </dgm:pt>
    <dgm:pt modelId="{C097434B-8AAC-4CFD-A01B-15CBA56D5B74}" type="parTrans" cxnId="{62BD971A-9DAF-458E-882E-37EAE01F2A95}">
      <dgm:prSet/>
      <dgm:spPr/>
      <dgm:t>
        <a:bodyPr/>
        <a:lstStyle/>
        <a:p>
          <a:endParaRPr lang="en-US"/>
        </a:p>
      </dgm:t>
    </dgm:pt>
    <dgm:pt modelId="{8CA363C0-D23D-4D86-B1B9-0054AC83B3D5}" type="sibTrans" cxnId="{62BD971A-9DAF-458E-882E-37EAE01F2A95}">
      <dgm:prSet/>
      <dgm:spPr/>
      <dgm:t>
        <a:bodyPr/>
        <a:lstStyle/>
        <a:p>
          <a:endParaRPr lang="en-US"/>
        </a:p>
      </dgm:t>
    </dgm:pt>
    <dgm:pt modelId="{6C71A4BE-E167-42C9-9CB8-59DEE1791ABF}">
      <dgm:prSet/>
      <dgm:spPr/>
      <dgm:t>
        <a:bodyPr/>
        <a:lstStyle/>
        <a:p>
          <a:pPr>
            <a:defRPr b="1"/>
          </a:pPr>
          <a:r>
            <a:rPr lang="en-US"/>
            <a:t>If you will have shareholders, will they be a small group of people connected to you, or will you run public campaigns to find lots of shareholders?</a:t>
          </a:r>
        </a:p>
      </dgm:t>
    </dgm:pt>
    <dgm:pt modelId="{A5DDD949-3916-46ED-99E7-8A80AC258099}" type="parTrans" cxnId="{B95FCC2C-9D52-4FD7-8EF4-1E5ACEC32070}">
      <dgm:prSet/>
      <dgm:spPr/>
      <dgm:t>
        <a:bodyPr/>
        <a:lstStyle/>
        <a:p>
          <a:endParaRPr lang="en-US"/>
        </a:p>
      </dgm:t>
    </dgm:pt>
    <dgm:pt modelId="{96AE8AB8-3F86-4EFF-A1DD-FC0E06F47290}" type="sibTrans" cxnId="{B95FCC2C-9D52-4FD7-8EF4-1E5ACEC32070}">
      <dgm:prSet/>
      <dgm:spPr/>
      <dgm:t>
        <a:bodyPr/>
        <a:lstStyle/>
        <a:p>
          <a:endParaRPr lang="en-US"/>
        </a:p>
      </dgm:t>
    </dgm:pt>
    <dgm:pt modelId="{8D2DF073-EDED-4D26-A3C0-C3487FCB7175}" type="pres">
      <dgm:prSet presAssocID="{CB2438E4-6803-42E2-9721-C142C364BACA}" presName="root" presStyleCnt="0">
        <dgm:presLayoutVars>
          <dgm:dir/>
          <dgm:resizeHandles val="exact"/>
        </dgm:presLayoutVars>
      </dgm:prSet>
      <dgm:spPr/>
    </dgm:pt>
    <dgm:pt modelId="{BB77D727-2373-46FD-9C08-6B38BEF27666}" type="pres">
      <dgm:prSet presAssocID="{F17470D7-BA35-4CCE-A59A-3DBE215C8534}" presName="compNode" presStyleCnt="0"/>
      <dgm:spPr/>
    </dgm:pt>
    <dgm:pt modelId="{77177488-B205-4825-B77F-65BD37C53F83}" type="pres">
      <dgm:prSet presAssocID="{F17470D7-BA35-4CCE-A59A-3DBE215C8534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41CCA2BA-7E10-4A8D-8F29-7BCD38938090}" type="pres">
      <dgm:prSet presAssocID="{F17470D7-BA35-4CCE-A59A-3DBE215C8534}" presName="iconSpace" presStyleCnt="0"/>
      <dgm:spPr/>
    </dgm:pt>
    <dgm:pt modelId="{8CA1B5D3-050B-4606-99AA-A187C0842BA8}" type="pres">
      <dgm:prSet presAssocID="{F17470D7-BA35-4CCE-A59A-3DBE215C8534}" presName="parTx" presStyleLbl="revTx" presStyleIdx="0" presStyleCnt="14">
        <dgm:presLayoutVars>
          <dgm:chMax val="0"/>
          <dgm:chPref val="0"/>
        </dgm:presLayoutVars>
      </dgm:prSet>
      <dgm:spPr/>
    </dgm:pt>
    <dgm:pt modelId="{BB8CBA09-6445-486D-8C89-20E722F8F2C3}" type="pres">
      <dgm:prSet presAssocID="{F17470D7-BA35-4CCE-A59A-3DBE215C8534}" presName="txSpace" presStyleCnt="0"/>
      <dgm:spPr/>
    </dgm:pt>
    <dgm:pt modelId="{7A2FC509-C664-4795-8B84-A2FBA34DD9F2}" type="pres">
      <dgm:prSet presAssocID="{F17470D7-BA35-4CCE-A59A-3DBE215C8534}" presName="desTx" presStyleLbl="revTx" presStyleIdx="1" presStyleCnt="14">
        <dgm:presLayoutVars/>
      </dgm:prSet>
      <dgm:spPr/>
    </dgm:pt>
    <dgm:pt modelId="{F77063E8-9820-4D82-B8C1-15D4B48E3F24}" type="pres">
      <dgm:prSet presAssocID="{3926A1DE-9D62-44FA-8448-BF8A60F552F9}" presName="sibTrans" presStyleCnt="0"/>
      <dgm:spPr/>
    </dgm:pt>
    <dgm:pt modelId="{772779DC-F2E3-41C6-A45F-77E745FF202A}" type="pres">
      <dgm:prSet presAssocID="{3619D847-FB78-4CC8-A9FD-DEE929F54C34}" presName="compNode" presStyleCnt="0"/>
      <dgm:spPr/>
    </dgm:pt>
    <dgm:pt modelId="{0B1714C7-61F5-436A-99D2-62B6D6084C60}" type="pres">
      <dgm:prSet presAssocID="{3619D847-FB78-4CC8-A9FD-DEE929F54C3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DBCD7212-6E21-4FC1-B95D-88D9BC50810E}" type="pres">
      <dgm:prSet presAssocID="{3619D847-FB78-4CC8-A9FD-DEE929F54C34}" presName="iconSpace" presStyleCnt="0"/>
      <dgm:spPr/>
    </dgm:pt>
    <dgm:pt modelId="{D105B140-364A-47C2-8968-585880896388}" type="pres">
      <dgm:prSet presAssocID="{3619D847-FB78-4CC8-A9FD-DEE929F54C34}" presName="parTx" presStyleLbl="revTx" presStyleIdx="2" presStyleCnt="14">
        <dgm:presLayoutVars>
          <dgm:chMax val="0"/>
          <dgm:chPref val="0"/>
        </dgm:presLayoutVars>
      </dgm:prSet>
      <dgm:spPr/>
    </dgm:pt>
    <dgm:pt modelId="{7D7C688B-4C9F-4F6E-8214-7B366BA35FCC}" type="pres">
      <dgm:prSet presAssocID="{3619D847-FB78-4CC8-A9FD-DEE929F54C34}" presName="txSpace" presStyleCnt="0"/>
      <dgm:spPr/>
    </dgm:pt>
    <dgm:pt modelId="{6106C423-6ABF-42CC-873D-87B40A8405FC}" type="pres">
      <dgm:prSet presAssocID="{3619D847-FB78-4CC8-A9FD-DEE929F54C34}" presName="desTx" presStyleLbl="revTx" presStyleIdx="3" presStyleCnt="14">
        <dgm:presLayoutVars/>
      </dgm:prSet>
      <dgm:spPr/>
    </dgm:pt>
    <dgm:pt modelId="{48C1B298-E374-44BC-A500-8312C074383C}" type="pres">
      <dgm:prSet presAssocID="{BB994991-1FD9-4FF2-BD62-FC9D1212CC38}" presName="sibTrans" presStyleCnt="0"/>
      <dgm:spPr/>
    </dgm:pt>
    <dgm:pt modelId="{A84ECE2A-F98E-4764-8D73-73BE7A35D25D}" type="pres">
      <dgm:prSet presAssocID="{9CD0F2CF-F6E3-4A73-9D7A-61F92948F195}" presName="compNode" presStyleCnt="0"/>
      <dgm:spPr/>
    </dgm:pt>
    <dgm:pt modelId="{42B87AC6-F2D4-4FA7-AAA7-82C26C63057A}" type="pres">
      <dgm:prSet presAssocID="{9CD0F2CF-F6E3-4A73-9D7A-61F92948F19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F328A9E4-2F65-4739-AB04-0598BBE2C787}" type="pres">
      <dgm:prSet presAssocID="{9CD0F2CF-F6E3-4A73-9D7A-61F92948F195}" presName="iconSpace" presStyleCnt="0"/>
      <dgm:spPr/>
    </dgm:pt>
    <dgm:pt modelId="{AA713396-7E1C-44DE-8BA2-B3C8F5844036}" type="pres">
      <dgm:prSet presAssocID="{9CD0F2CF-F6E3-4A73-9D7A-61F92948F195}" presName="parTx" presStyleLbl="revTx" presStyleIdx="4" presStyleCnt="14">
        <dgm:presLayoutVars>
          <dgm:chMax val="0"/>
          <dgm:chPref val="0"/>
        </dgm:presLayoutVars>
      </dgm:prSet>
      <dgm:spPr/>
    </dgm:pt>
    <dgm:pt modelId="{381CBB10-2B86-47B7-8E5A-F152346C9E55}" type="pres">
      <dgm:prSet presAssocID="{9CD0F2CF-F6E3-4A73-9D7A-61F92948F195}" presName="txSpace" presStyleCnt="0"/>
      <dgm:spPr/>
    </dgm:pt>
    <dgm:pt modelId="{F8162F95-906C-4F7C-BF4B-FA9580CA6B31}" type="pres">
      <dgm:prSet presAssocID="{9CD0F2CF-F6E3-4A73-9D7A-61F92948F195}" presName="desTx" presStyleLbl="revTx" presStyleIdx="5" presStyleCnt="14">
        <dgm:presLayoutVars/>
      </dgm:prSet>
      <dgm:spPr/>
    </dgm:pt>
    <dgm:pt modelId="{41467A4A-544C-4512-8B86-0F655E2CF9AD}" type="pres">
      <dgm:prSet presAssocID="{17EE20DC-9277-4089-B9D4-01E53BD03E07}" presName="sibTrans" presStyleCnt="0"/>
      <dgm:spPr/>
    </dgm:pt>
    <dgm:pt modelId="{19C9B8A2-8B22-4EA0-987C-47CD9A149346}" type="pres">
      <dgm:prSet presAssocID="{6EC16121-0A06-4C9B-BFDC-0F650C9A26FF}" presName="compNode" presStyleCnt="0"/>
      <dgm:spPr/>
    </dgm:pt>
    <dgm:pt modelId="{2B6EEC8B-50E7-4713-A224-23B13C74FFCA}" type="pres">
      <dgm:prSet presAssocID="{6EC16121-0A06-4C9B-BFDC-0F650C9A26FF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F794B8F7-1EA8-4176-A60C-CB99C2AF4A2E}" type="pres">
      <dgm:prSet presAssocID="{6EC16121-0A06-4C9B-BFDC-0F650C9A26FF}" presName="iconSpace" presStyleCnt="0"/>
      <dgm:spPr/>
    </dgm:pt>
    <dgm:pt modelId="{94269FCC-D7A3-46C8-A1AE-73A9686E3498}" type="pres">
      <dgm:prSet presAssocID="{6EC16121-0A06-4C9B-BFDC-0F650C9A26FF}" presName="parTx" presStyleLbl="revTx" presStyleIdx="6" presStyleCnt="14">
        <dgm:presLayoutVars>
          <dgm:chMax val="0"/>
          <dgm:chPref val="0"/>
        </dgm:presLayoutVars>
      </dgm:prSet>
      <dgm:spPr/>
    </dgm:pt>
    <dgm:pt modelId="{981EEAFB-D14F-4651-92BD-D163F3661B01}" type="pres">
      <dgm:prSet presAssocID="{6EC16121-0A06-4C9B-BFDC-0F650C9A26FF}" presName="txSpace" presStyleCnt="0"/>
      <dgm:spPr/>
    </dgm:pt>
    <dgm:pt modelId="{DBE1A9D5-5D08-4D6B-8E91-3981ACFD0CB0}" type="pres">
      <dgm:prSet presAssocID="{6EC16121-0A06-4C9B-BFDC-0F650C9A26FF}" presName="desTx" presStyleLbl="revTx" presStyleIdx="7" presStyleCnt="14">
        <dgm:presLayoutVars/>
      </dgm:prSet>
      <dgm:spPr/>
    </dgm:pt>
    <dgm:pt modelId="{C468346B-4466-41CF-BF59-60C9732672BB}" type="pres">
      <dgm:prSet presAssocID="{6FD8CBBB-BDC7-41C5-B961-A1229F9C11ED}" presName="sibTrans" presStyleCnt="0"/>
      <dgm:spPr/>
    </dgm:pt>
    <dgm:pt modelId="{91A9AAEE-32F9-401C-A4C1-BA5A344D6705}" type="pres">
      <dgm:prSet presAssocID="{F4270113-7E14-4E93-8AFC-9F7003D768D6}" presName="compNode" presStyleCnt="0"/>
      <dgm:spPr/>
    </dgm:pt>
    <dgm:pt modelId="{8551D9C8-284B-4891-A202-7D1D7CABFEFE}" type="pres">
      <dgm:prSet presAssocID="{F4270113-7E14-4E93-8AFC-9F7003D768D6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025A06D1-124A-4A10-8204-96370F38A096}" type="pres">
      <dgm:prSet presAssocID="{F4270113-7E14-4E93-8AFC-9F7003D768D6}" presName="iconSpace" presStyleCnt="0"/>
      <dgm:spPr/>
    </dgm:pt>
    <dgm:pt modelId="{08D85497-DE36-4E2E-A615-3A91504CD967}" type="pres">
      <dgm:prSet presAssocID="{F4270113-7E14-4E93-8AFC-9F7003D768D6}" presName="parTx" presStyleLbl="revTx" presStyleIdx="8" presStyleCnt="14">
        <dgm:presLayoutVars>
          <dgm:chMax val="0"/>
          <dgm:chPref val="0"/>
        </dgm:presLayoutVars>
      </dgm:prSet>
      <dgm:spPr/>
    </dgm:pt>
    <dgm:pt modelId="{16C7E464-683E-4BD5-A08A-FDE40F9E03B0}" type="pres">
      <dgm:prSet presAssocID="{F4270113-7E14-4E93-8AFC-9F7003D768D6}" presName="txSpace" presStyleCnt="0"/>
      <dgm:spPr/>
    </dgm:pt>
    <dgm:pt modelId="{5CB8C7B8-3EF2-4EC1-8736-0D66BA1AA39B}" type="pres">
      <dgm:prSet presAssocID="{F4270113-7E14-4E93-8AFC-9F7003D768D6}" presName="desTx" presStyleLbl="revTx" presStyleIdx="9" presStyleCnt="14">
        <dgm:presLayoutVars/>
      </dgm:prSet>
      <dgm:spPr/>
    </dgm:pt>
    <dgm:pt modelId="{63CCF4DA-70EB-404F-B47C-D4A719707A26}" type="pres">
      <dgm:prSet presAssocID="{61C40322-BAE4-495F-8E1C-1238A7AA2803}" presName="sibTrans" presStyleCnt="0"/>
      <dgm:spPr/>
    </dgm:pt>
    <dgm:pt modelId="{DF1F604A-179D-4308-BCC5-80511881D4E5}" type="pres">
      <dgm:prSet presAssocID="{53D33DDE-6BB3-481E-8F1D-979C8BE7B6E9}" presName="compNode" presStyleCnt="0"/>
      <dgm:spPr/>
    </dgm:pt>
    <dgm:pt modelId="{0A5398F5-79EF-4B10-A130-497D750F985B}" type="pres">
      <dgm:prSet presAssocID="{53D33DDE-6BB3-481E-8F1D-979C8BE7B6E9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A475489E-BE93-4D4B-AD2D-4E8B3FFDDA8D}" type="pres">
      <dgm:prSet presAssocID="{53D33DDE-6BB3-481E-8F1D-979C8BE7B6E9}" presName="iconSpace" presStyleCnt="0"/>
      <dgm:spPr/>
    </dgm:pt>
    <dgm:pt modelId="{ACB46DE7-0528-48E0-A04E-ADF915C09DA3}" type="pres">
      <dgm:prSet presAssocID="{53D33DDE-6BB3-481E-8F1D-979C8BE7B6E9}" presName="parTx" presStyleLbl="revTx" presStyleIdx="10" presStyleCnt="14">
        <dgm:presLayoutVars>
          <dgm:chMax val="0"/>
          <dgm:chPref val="0"/>
        </dgm:presLayoutVars>
      </dgm:prSet>
      <dgm:spPr/>
    </dgm:pt>
    <dgm:pt modelId="{39D3F11A-C153-4F0F-9D97-7AD5D2ADF7F4}" type="pres">
      <dgm:prSet presAssocID="{53D33DDE-6BB3-481E-8F1D-979C8BE7B6E9}" presName="txSpace" presStyleCnt="0"/>
      <dgm:spPr/>
    </dgm:pt>
    <dgm:pt modelId="{AE084882-A367-4DF4-A9B7-EB0420826C44}" type="pres">
      <dgm:prSet presAssocID="{53D33DDE-6BB3-481E-8F1D-979C8BE7B6E9}" presName="desTx" presStyleLbl="revTx" presStyleIdx="11" presStyleCnt="14">
        <dgm:presLayoutVars/>
      </dgm:prSet>
      <dgm:spPr/>
    </dgm:pt>
    <dgm:pt modelId="{40CC18DA-073A-469F-A670-16B47844A246}" type="pres">
      <dgm:prSet presAssocID="{8CA363C0-D23D-4D86-B1B9-0054AC83B3D5}" presName="sibTrans" presStyleCnt="0"/>
      <dgm:spPr/>
    </dgm:pt>
    <dgm:pt modelId="{F5DFC685-F61D-4B32-AEEF-78C355B15593}" type="pres">
      <dgm:prSet presAssocID="{6C71A4BE-E167-42C9-9CB8-59DEE1791ABF}" presName="compNode" presStyleCnt="0"/>
      <dgm:spPr/>
    </dgm:pt>
    <dgm:pt modelId="{4D002B47-60D5-489D-8F0E-1365138B0F1D}" type="pres">
      <dgm:prSet presAssocID="{6C71A4BE-E167-42C9-9CB8-59DEE1791AB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38815B9E-5337-42B3-B0EE-5D9E06F869F7}" type="pres">
      <dgm:prSet presAssocID="{6C71A4BE-E167-42C9-9CB8-59DEE1791ABF}" presName="iconSpace" presStyleCnt="0"/>
      <dgm:spPr/>
    </dgm:pt>
    <dgm:pt modelId="{974697A5-7099-4A95-9A49-000DD9CA8526}" type="pres">
      <dgm:prSet presAssocID="{6C71A4BE-E167-42C9-9CB8-59DEE1791ABF}" presName="parTx" presStyleLbl="revTx" presStyleIdx="12" presStyleCnt="14">
        <dgm:presLayoutVars>
          <dgm:chMax val="0"/>
          <dgm:chPref val="0"/>
        </dgm:presLayoutVars>
      </dgm:prSet>
      <dgm:spPr/>
    </dgm:pt>
    <dgm:pt modelId="{EB01E9A2-F03F-4C80-B2CC-8185B7594DB9}" type="pres">
      <dgm:prSet presAssocID="{6C71A4BE-E167-42C9-9CB8-59DEE1791ABF}" presName="txSpace" presStyleCnt="0"/>
      <dgm:spPr/>
    </dgm:pt>
    <dgm:pt modelId="{C75C59E5-CB88-412E-B545-E8A501742747}" type="pres">
      <dgm:prSet presAssocID="{6C71A4BE-E167-42C9-9CB8-59DEE1791ABF}" presName="desTx" presStyleLbl="revTx" presStyleIdx="13" presStyleCnt="14">
        <dgm:presLayoutVars/>
      </dgm:prSet>
      <dgm:spPr/>
    </dgm:pt>
  </dgm:ptLst>
  <dgm:cxnLst>
    <dgm:cxn modelId="{961DF300-0FE2-46F3-A608-ECD0493F2498}" srcId="{6EC16121-0A06-4C9B-BFDC-0F650C9A26FF}" destId="{22C33374-F038-420D-B1FE-A40706921935}" srcOrd="1" destOrd="0" parTransId="{4528852B-9E63-456D-AA6C-5C8A82B693CD}" sibTransId="{A5C816ED-8BA4-4E1C-BDBF-714D200A76F4}"/>
    <dgm:cxn modelId="{62BD971A-9DAF-458E-882E-37EAE01F2A95}" srcId="{CB2438E4-6803-42E2-9721-C142C364BACA}" destId="{53D33DDE-6BB3-481E-8F1D-979C8BE7B6E9}" srcOrd="5" destOrd="0" parTransId="{C097434B-8AAC-4CFD-A01B-15CBA56D5B74}" sibTransId="{8CA363C0-D23D-4D86-B1B9-0054AC83B3D5}"/>
    <dgm:cxn modelId="{1C351B1F-5719-4200-92DD-2D4B0DA9E88A}" type="presOf" srcId="{22C33374-F038-420D-B1FE-A40706921935}" destId="{DBE1A9D5-5D08-4D6B-8E91-3981ACFD0CB0}" srcOrd="0" destOrd="1" presId="urn:microsoft.com/office/officeart/2018/2/layout/IconLabelDescriptionList"/>
    <dgm:cxn modelId="{B31A7A28-E0B3-4A4F-AA03-82666284041B}" srcId="{CB2438E4-6803-42E2-9721-C142C364BACA}" destId="{3619D847-FB78-4CC8-A9FD-DEE929F54C34}" srcOrd="1" destOrd="0" parTransId="{13712A13-3549-45B2-8460-44F24773443D}" sibTransId="{BB994991-1FD9-4FF2-BD62-FC9D1212CC38}"/>
    <dgm:cxn modelId="{B95FCC2C-9D52-4FD7-8EF4-1E5ACEC32070}" srcId="{CB2438E4-6803-42E2-9721-C142C364BACA}" destId="{6C71A4BE-E167-42C9-9CB8-59DEE1791ABF}" srcOrd="6" destOrd="0" parTransId="{A5DDD949-3916-46ED-99E7-8A80AC258099}" sibTransId="{96AE8AB8-3F86-4EFF-A1DD-FC0E06F47290}"/>
    <dgm:cxn modelId="{AF3AAC34-A4B5-4D1B-A6FB-D6792898B26E}" type="presOf" srcId="{F4270113-7E14-4E93-8AFC-9F7003D768D6}" destId="{08D85497-DE36-4E2E-A615-3A91504CD967}" srcOrd="0" destOrd="0" presId="urn:microsoft.com/office/officeart/2018/2/layout/IconLabelDescriptionList"/>
    <dgm:cxn modelId="{BBA51F40-EC59-4B56-81BD-2A7E9D09D3FC}" type="presOf" srcId="{53D33DDE-6BB3-481E-8F1D-979C8BE7B6E9}" destId="{ACB46DE7-0528-48E0-A04E-ADF915C09DA3}" srcOrd="0" destOrd="0" presId="urn:microsoft.com/office/officeart/2018/2/layout/IconLabelDescriptionList"/>
    <dgm:cxn modelId="{BD1D2648-762C-498F-B0D2-6BCD5847F99E}" type="presOf" srcId="{47824069-5FDB-4D18-BEAD-4575119BD7C3}" destId="{DBE1A9D5-5D08-4D6B-8E91-3981ACFD0CB0}" srcOrd="0" destOrd="2" presId="urn:microsoft.com/office/officeart/2018/2/layout/IconLabelDescriptionList"/>
    <dgm:cxn modelId="{85FD104A-5B93-4C0B-95D9-5432EE02C24F}" type="presOf" srcId="{F17470D7-BA35-4CCE-A59A-3DBE215C8534}" destId="{8CA1B5D3-050B-4606-99AA-A187C0842BA8}" srcOrd="0" destOrd="0" presId="urn:microsoft.com/office/officeart/2018/2/layout/IconLabelDescriptionList"/>
    <dgm:cxn modelId="{287F9A58-DA9A-4DC1-A21E-82AC31B2C4AF}" type="presOf" srcId="{9CD0F2CF-F6E3-4A73-9D7A-61F92948F195}" destId="{AA713396-7E1C-44DE-8BA2-B3C8F5844036}" srcOrd="0" destOrd="0" presId="urn:microsoft.com/office/officeart/2018/2/layout/IconLabelDescriptionList"/>
    <dgm:cxn modelId="{CF45666A-BBFC-430D-8919-7DBF92DE9ED6}" srcId="{CB2438E4-6803-42E2-9721-C142C364BACA}" destId="{F17470D7-BA35-4CCE-A59A-3DBE215C8534}" srcOrd="0" destOrd="0" parTransId="{461C5F77-080B-4911-8FE3-F05773F143F1}" sibTransId="{3926A1DE-9D62-44FA-8448-BF8A60F552F9}"/>
    <dgm:cxn modelId="{FFCF966E-10DD-47BA-96B7-852B880E6E3B}" type="presOf" srcId="{6C71A4BE-E167-42C9-9CB8-59DEE1791ABF}" destId="{974697A5-7099-4A95-9A49-000DD9CA8526}" srcOrd="0" destOrd="0" presId="urn:microsoft.com/office/officeart/2018/2/layout/IconLabelDescriptionList"/>
    <dgm:cxn modelId="{AA2A647D-80EE-4FA0-8D91-408A978D12CB}" type="presOf" srcId="{CB2438E4-6803-42E2-9721-C142C364BACA}" destId="{8D2DF073-EDED-4D26-A3C0-C3487FCB7175}" srcOrd="0" destOrd="0" presId="urn:microsoft.com/office/officeart/2018/2/layout/IconLabelDescriptionList"/>
    <dgm:cxn modelId="{FD6E967F-DF61-426C-AE54-BD2B76241844}" srcId="{CB2438E4-6803-42E2-9721-C142C364BACA}" destId="{6EC16121-0A06-4C9B-BFDC-0F650C9A26FF}" srcOrd="3" destOrd="0" parTransId="{1F7B6C99-2713-443D-AD0B-16540FF3BDA2}" sibTransId="{6FD8CBBB-BDC7-41C5-B961-A1229F9C11ED}"/>
    <dgm:cxn modelId="{81E63781-5D99-448A-9FF4-91A4A320B81A}" type="presOf" srcId="{3619D847-FB78-4CC8-A9FD-DEE929F54C34}" destId="{D105B140-364A-47C2-8968-585880896388}" srcOrd="0" destOrd="0" presId="urn:microsoft.com/office/officeart/2018/2/layout/IconLabelDescriptionList"/>
    <dgm:cxn modelId="{5EC4EF83-B67A-4D3F-8F96-7C06C388FF99}" srcId="{CB2438E4-6803-42E2-9721-C142C364BACA}" destId="{F4270113-7E14-4E93-8AFC-9F7003D768D6}" srcOrd="4" destOrd="0" parTransId="{BF3B3E48-527C-4412-8438-1505463F70E3}" sibTransId="{61C40322-BAE4-495F-8E1C-1238A7AA2803}"/>
    <dgm:cxn modelId="{7B6B8C9E-E416-4B16-B477-A8ABEE2509E1}" type="presOf" srcId="{B9953DDD-6EB6-463B-9EE9-9D76B7276810}" destId="{DBE1A9D5-5D08-4D6B-8E91-3981ACFD0CB0}" srcOrd="0" destOrd="0" presId="urn:microsoft.com/office/officeart/2018/2/layout/IconLabelDescriptionList"/>
    <dgm:cxn modelId="{5F1A86CA-60DA-479D-AF6B-D1F327612104}" srcId="{6EC16121-0A06-4C9B-BFDC-0F650C9A26FF}" destId="{47824069-5FDB-4D18-BEAD-4575119BD7C3}" srcOrd="2" destOrd="0" parTransId="{7E384656-A121-4F8F-9841-E034B8347B8D}" sibTransId="{C7F71EF0-DE20-4E1A-972F-D2D39FFEB8F7}"/>
    <dgm:cxn modelId="{71476CD2-49D5-44D4-9A58-8EAC0561D4DB}" srcId="{6EC16121-0A06-4C9B-BFDC-0F650C9A26FF}" destId="{B9953DDD-6EB6-463B-9EE9-9D76B7276810}" srcOrd="0" destOrd="0" parTransId="{0EE391BD-0FDE-4025-A976-16C17EB977D9}" sibTransId="{9DBD75CB-5857-4FD1-A057-DF1CFA6CAEB7}"/>
    <dgm:cxn modelId="{D0903DF2-5DE8-4417-A76B-2DE1B33C3E20}" srcId="{CB2438E4-6803-42E2-9721-C142C364BACA}" destId="{9CD0F2CF-F6E3-4A73-9D7A-61F92948F195}" srcOrd="2" destOrd="0" parTransId="{3E85CB5A-D69E-4043-897E-198D584C664A}" sibTransId="{17EE20DC-9277-4089-B9D4-01E53BD03E07}"/>
    <dgm:cxn modelId="{69E0CCF7-0D77-4672-87D7-FB16BA970F1D}" type="presOf" srcId="{6EC16121-0A06-4C9B-BFDC-0F650C9A26FF}" destId="{94269FCC-D7A3-46C8-A1AE-73A9686E3498}" srcOrd="0" destOrd="0" presId="urn:microsoft.com/office/officeart/2018/2/layout/IconLabelDescriptionList"/>
    <dgm:cxn modelId="{181774F8-C313-44AC-9AE6-BE3D3370C400}" type="presParOf" srcId="{8D2DF073-EDED-4D26-A3C0-C3487FCB7175}" destId="{BB77D727-2373-46FD-9C08-6B38BEF27666}" srcOrd="0" destOrd="0" presId="urn:microsoft.com/office/officeart/2018/2/layout/IconLabelDescriptionList"/>
    <dgm:cxn modelId="{ECDFF9B6-B014-45C4-A144-AE259A140222}" type="presParOf" srcId="{BB77D727-2373-46FD-9C08-6B38BEF27666}" destId="{77177488-B205-4825-B77F-65BD37C53F83}" srcOrd="0" destOrd="0" presId="urn:microsoft.com/office/officeart/2018/2/layout/IconLabelDescriptionList"/>
    <dgm:cxn modelId="{B93A2BB5-A246-446A-AFCB-74FC5E6CD72A}" type="presParOf" srcId="{BB77D727-2373-46FD-9C08-6B38BEF27666}" destId="{41CCA2BA-7E10-4A8D-8F29-7BCD38938090}" srcOrd="1" destOrd="0" presId="urn:microsoft.com/office/officeart/2018/2/layout/IconLabelDescriptionList"/>
    <dgm:cxn modelId="{F0951FDF-EBC3-406A-B33A-ADB4FD1C4F5F}" type="presParOf" srcId="{BB77D727-2373-46FD-9C08-6B38BEF27666}" destId="{8CA1B5D3-050B-4606-99AA-A187C0842BA8}" srcOrd="2" destOrd="0" presId="urn:microsoft.com/office/officeart/2018/2/layout/IconLabelDescriptionList"/>
    <dgm:cxn modelId="{E437832C-C59A-4223-8F98-19889FFF20AF}" type="presParOf" srcId="{BB77D727-2373-46FD-9C08-6B38BEF27666}" destId="{BB8CBA09-6445-486D-8C89-20E722F8F2C3}" srcOrd="3" destOrd="0" presId="urn:microsoft.com/office/officeart/2018/2/layout/IconLabelDescriptionList"/>
    <dgm:cxn modelId="{E41B6E8E-475C-4B9C-8ADE-DB57155C36CF}" type="presParOf" srcId="{BB77D727-2373-46FD-9C08-6B38BEF27666}" destId="{7A2FC509-C664-4795-8B84-A2FBA34DD9F2}" srcOrd="4" destOrd="0" presId="urn:microsoft.com/office/officeart/2018/2/layout/IconLabelDescriptionList"/>
    <dgm:cxn modelId="{614329A1-1684-417D-9020-D2FDB9E104E8}" type="presParOf" srcId="{8D2DF073-EDED-4D26-A3C0-C3487FCB7175}" destId="{F77063E8-9820-4D82-B8C1-15D4B48E3F24}" srcOrd="1" destOrd="0" presId="urn:microsoft.com/office/officeart/2018/2/layout/IconLabelDescriptionList"/>
    <dgm:cxn modelId="{F5B731FF-FA95-4EDD-A3D3-9B26DFA89663}" type="presParOf" srcId="{8D2DF073-EDED-4D26-A3C0-C3487FCB7175}" destId="{772779DC-F2E3-41C6-A45F-77E745FF202A}" srcOrd="2" destOrd="0" presId="urn:microsoft.com/office/officeart/2018/2/layout/IconLabelDescriptionList"/>
    <dgm:cxn modelId="{71D09BF7-6AA5-4B94-80ED-E0E99B89BF50}" type="presParOf" srcId="{772779DC-F2E3-41C6-A45F-77E745FF202A}" destId="{0B1714C7-61F5-436A-99D2-62B6D6084C60}" srcOrd="0" destOrd="0" presId="urn:microsoft.com/office/officeart/2018/2/layout/IconLabelDescriptionList"/>
    <dgm:cxn modelId="{6F6C6758-D7F3-422A-8B01-F707CC26FD16}" type="presParOf" srcId="{772779DC-F2E3-41C6-A45F-77E745FF202A}" destId="{DBCD7212-6E21-4FC1-B95D-88D9BC50810E}" srcOrd="1" destOrd="0" presId="urn:microsoft.com/office/officeart/2018/2/layout/IconLabelDescriptionList"/>
    <dgm:cxn modelId="{66119069-0548-4A80-B785-2A37BF72ECC6}" type="presParOf" srcId="{772779DC-F2E3-41C6-A45F-77E745FF202A}" destId="{D105B140-364A-47C2-8968-585880896388}" srcOrd="2" destOrd="0" presId="urn:microsoft.com/office/officeart/2018/2/layout/IconLabelDescriptionList"/>
    <dgm:cxn modelId="{A5EFBF0C-00C5-4C0C-A9E3-40E5005D36D8}" type="presParOf" srcId="{772779DC-F2E3-41C6-A45F-77E745FF202A}" destId="{7D7C688B-4C9F-4F6E-8214-7B366BA35FCC}" srcOrd="3" destOrd="0" presId="urn:microsoft.com/office/officeart/2018/2/layout/IconLabelDescriptionList"/>
    <dgm:cxn modelId="{82D80E12-1F4E-4CC7-9537-8D2AA7321EF5}" type="presParOf" srcId="{772779DC-F2E3-41C6-A45F-77E745FF202A}" destId="{6106C423-6ABF-42CC-873D-87B40A8405FC}" srcOrd="4" destOrd="0" presId="urn:microsoft.com/office/officeart/2018/2/layout/IconLabelDescriptionList"/>
    <dgm:cxn modelId="{87768753-D50A-4274-A1FE-1370FDB20788}" type="presParOf" srcId="{8D2DF073-EDED-4D26-A3C0-C3487FCB7175}" destId="{48C1B298-E374-44BC-A500-8312C074383C}" srcOrd="3" destOrd="0" presId="urn:microsoft.com/office/officeart/2018/2/layout/IconLabelDescriptionList"/>
    <dgm:cxn modelId="{2EB18F65-2BB4-42D6-859C-F6EF43B082BF}" type="presParOf" srcId="{8D2DF073-EDED-4D26-A3C0-C3487FCB7175}" destId="{A84ECE2A-F98E-4764-8D73-73BE7A35D25D}" srcOrd="4" destOrd="0" presId="urn:microsoft.com/office/officeart/2018/2/layout/IconLabelDescriptionList"/>
    <dgm:cxn modelId="{7BF998F2-19E7-477B-A52D-5539172CEF48}" type="presParOf" srcId="{A84ECE2A-F98E-4764-8D73-73BE7A35D25D}" destId="{42B87AC6-F2D4-4FA7-AAA7-82C26C63057A}" srcOrd="0" destOrd="0" presId="urn:microsoft.com/office/officeart/2018/2/layout/IconLabelDescriptionList"/>
    <dgm:cxn modelId="{E58C1766-35E3-41B8-9E7F-237BC790DC99}" type="presParOf" srcId="{A84ECE2A-F98E-4764-8D73-73BE7A35D25D}" destId="{F328A9E4-2F65-4739-AB04-0598BBE2C787}" srcOrd="1" destOrd="0" presId="urn:microsoft.com/office/officeart/2018/2/layout/IconLabelDescriptionList"/>
    <dgm:cxn modelId="{49EAF26C-57A8-4D93-A6DF-910BB5976C24}" type="presParOf" srcId="{A84ECE2A-F98E-4764-8D73-73BE7A35D25D}" destId="{AA713396-7E1C-44DE-8BA2-B3C8F5844036}" srcOrd="2" destOrd="0" presId="urn:microsoft.com/office/officeart/2018/2/layout/IconLabelDescriptionList"/>
    <dgm:cxn modelId="{25D7E1FB-FFBF-454A-87D1-33B33BE50EFC}" type="presParOf" srcId="{A84ECE2A-F98E-4764-8D73-73BE7A35D25D}" destId="{381CBB10-2B86-47B7-8E5A-F152346C9E55}" srcOrd="3" destOrd="0" presId="urn:microsoft.com/office/officeart/2018/2/layout/IconLabelDescriptionList"/>
    <dgm:cxn modelId="{26B306D1-0D24-418B-9308-386BC26BE871}" type="presParOf" srcId="{A84ECE2A-F98E-4764-8D73-73BE7A35D25D}" destId="{F8162F95-906C-4F7C-BF4B-FA9580CA6B31}" srcOrd="4" destOrd="0" presId="urn:microsoft.com/office/officeart/2018/2/layout/IconLabelDescriptionList"/>
    <dgm:cxn modelId="{937ABFA7-831A-4CF2-9D2E-19BE47668337}" type="presParOf" srcId="{8D2DF073-EDED-4D26-A3C0-C3487FCB7175}" destId="{41467A4A-544C-4512-8B86-0F655E2CF9AD}" srcOrd="5" destOrd="0" presId="urn:microsoft.com/office/officeart/2018/2/layout/IconLabelDescriptionList"/>
    <dgm:cxn modelId="{D44F23B8-0678-45CC-81D2-EF61C318C324}" type="presParOf" srcId="{8D2DF073-EDED-4D26-A3C0-C3487FCB7175}" destId="{19C9B8A2-8B22-4EA0-987C-47CD9A149346}" srcOrd="6" destOrd="0" presId="urn:microsoft.com/office/officeart/2018/2/layout/IconLabelDescriptionList"/>
    <dgm:cxn modelId="{23EE849E-B496-4D17-8BF5-3D8FC79B22A8}" type="presParOf" srcId="{19C9B8A2-8B22-4EA0-987C-47CD9A149346}" destId="{2B6EEC8B-50E7-4713-A224-23B13C74FFCA}" srcOrd="0" destOrd="0" presId="urn:microsoft.com/office/officeart/2018/2/layout/IconLabelDescriptionList"/>
    <dgm:cxn modelId="{E21402E1-3B83-44E7-A399-1F79ED5AA579}" type="presParOf" srcId="{19C9B8A2-8B22-4EA0-987C-47CD9A149346}" destId="{F794B8F7-1EA8-4176-A60C-CB99C2AF4A2E}" srcOrd="1" destOrd="0" presId="urn:microsoft.com/office/officeart/2018/2/layout/IconLabelDescriptionList"/>
    <dgm:cxn modelId="{AE7D9E2B-9D47-400F-83BE-514D9835E8D2}" type="presParOf" srcId="{19C9B8A2-8B22-4EA0-987C-47CD9A149346}" destId="{94269FCC-D7A3-46C8-A1AE-73A9686E3498}" srcOrd="2" destOrd="0" presId="urn:microsoft.com/office/officeart/2018/2/layout/IconLabelDescriptionList"/>
    <dgm:cxn modelId="{E7DEC399-8C72-4C25-A776-ADD67F070F67}" type="presParOf" srcId="{19C9B8A2-8B22-4EA0-987C-47CD9A149346}" destId="{981EEAFB-D14F-4651-92BD-D163F3661B01}" srcOrd="3" destOrd="0" presId="urn:microsoft.com/office/officeart/2018/2/layout/IconLabelDescriptionList"/>
    <dgm:cxn modelId="{C1800D54-EA7D-4F39-8431-AD11F943EC20}" type="presParOf" srcId="{19C9B8A2-8B22-4EA0-987C-47CD9A149346}" destId="{DBE1A9D5-5D08-4D6B-8E91-3981ACFD0CB0}" srcOrd="4" destOrd="0" presId="urn:microsoft.com/office/officeart/2018/2/layout/IconLabelDescriptionList"/>
    <dgm:cxn modelId="{DAE6234D-981C-476E-B0E5-B27BC83B6FE1}" type="presParOf" srcId="{8D2DF073-EDED-4D26-A3C0-C3487FCB7175}" destId="{C468346B-4466-41CF-BF59-60C9732672BB}" srcOrd="7" destOrd="0" presId="urn:microsoft.com/office/officeart/2018/2/layout/IconLabelDescriptionList"/>
    <dgm:cxn modelId="{413F6D7A-60F7-4249-98E4-F73B832FB9CF}" type="presParOf" srcId="{8D2DF073-EDED-4D26-A3C0-C3487FCB7175}" destId="{91A9AAEE-32F9-401C-A4C1-BA5A344D6705}" srcOrd="8" destOrd="0" presId="urn:microsoft.com/office/officeart/2018/2/layout/IconLabelDescriptionList"/>
    <dgm:cxn modelId="{BA2946FB-91E3-456A-8619-A39B1E0EC0C7}" type="presParOf" srcId="{91A9AAEE-32F9-401C-A4C1-BA5A344D6705}" destId="{8551D9C8-284B-4891-A202-7D1D7CABFEFE}" srcOrd="0" destOrd="0" presId="urn:microsoft.com/office/officeart/2018/2/layout/IconLabelDescriptionList"/>
    <dgm:cxn modelId="{E25750F5-2660-4150-8411-02CB21EE6F6F}" type="presParOf" srcId="{91A9AAEE-32F9-401C-A4C1-BA5A344D6705}" destId="{025A06D1-124A-4A10-8204-96370F38A096}" srcOrd="1" destOrd="0" presId="urn:microsoft.com/office/officeart/2018/2/layout/IconLabelDescriptionList"/>
    <dgm:cxn modelId="{24A2E369-C2C8-4863-B08C-1EA61ED4815F}" type="presParOf" srcId="{91A9AAEE-32F9-401C-A4C1-BA5A344D6705}" destId="{08D85497-DE36-4E2E-A615-3A91504CD967}" srcOrd="2" destOrd="0" presId="urn:microsoft.com/office/officeart/2018/2/layout/IconLabelDescriptionList"/>
    <dgm:cxn modelId="{A23AAF42-8AF6-4586-80B8-D4CEAC05B12B}" type="presParOf" srcId="{91A9AAEE-32F9-401C-A4C1-BA5A344D6705}" destId="{16C7E464-683E-4BD5-A08A-FDE40F9E03B0}" srcOrd="3" destOrd="0" presId="urn:microsoft.com/office/officeart/2018/2/layout/IconLabelDescriptionList"/>
    <dgm:cxn modelId="{AF58F8A9-822A-4FB9-A21C-826BCB9D33C0}" type="presParOf" srcId="{91A9AAEE-32F9-401C-A4C1-BA5A344D6705}" destId="{5CB8C7B8-3EF2-4EC1-8736-0D66BA1AA39B}" srcOrd="4" destOrd="0" presId="urn:microsoft.com/office/officeart/2018/2/layout/IconLabelDescriptionList"/>
    <dgm:cxn modelId="{FB721753-6D7C-4D76-A9E9-4140B904910A}" type="presParOf" srcId="{8D2DF073-EDED-4D26-A3C0-C3487FCB7175}" destId="{63CCF4DA-70EB-404F-B47C-D4A719707A26}" srcOrd="9" destOrd="0" presId="urn:microsoft.com/office/officeart/2018/2/layout/IconLabelDescriptionList"/>
    <dgm:cxn modelId="{BB1D7B0A-A42E-4680-915D-0C920CEA5E65}" type="presParOf" srcId="{8D2DF073-EDED-4D26-A3C0-C3487FCB7175}" destId="{DF1F604A-179D-4308-BCC5-80511881D4E5}" srcOrd="10" destOrd="0" presId="urn:microsoft.com/office/officeart/2018/2/layout/IconLabelDescriptionList"/>
    <dgm:cxn modelId="{D58252BA-88D6-4588-AD57-6392D8E971B1}" type="presParOf" srcId="{DF1F604A-179D-4308-BCC5-80511881D4E5}" destId="{0A5398F5-79EF-4B10-A130-497D750F985B}" srcOrd="0" destOrd="0" presId="urn:microsoft.com/office/officeart/2018/2/layout/IconLabelDescriptionList"/>
    <dgm:cxn modelId="{51D5F56F-81A5-4234-BDD4-F98B5C7F9EDC}" type="presParOf" srcId="{DF1F604A-179D-4308-BCC5-80511881D4E5}" destId="{A475489E-BE93-4D4B-AD2D-4E8B3FFDDA8D}" srcOrd="1" destOrd="0" presId="urn:microsoft.com/office/officeart/2018/2/layout/IconLabelDescriptionList"/>
    <dgm:cxn modelId="{CACBC692-9AC6-4F75-989B-F2CE7D8FCFB9}" type="presParOf" srcId="{DF1F604A-179D-4308-BCC5-80511881D4E5}" destId="{ACB46DE7-0528-48E0-A04E-ADF915C09DA3}" srcOrd="2" destOrd="0" presId="urn:microsoft.com/office/officeart/2018/2/layout/IconLabelDescriptionList"/>
    <dgm:cxn modelId="{E67F37D3-D80E-4B8F-B4D1-DB172D3E06B2}" type="presParOf" srcId="{DF1F604A-179D-4308-BCC5-80511881D4E5}" destId="{39D3F11A-C153-4F0F-9D97-7AD5D2ADF7F4}" srcOrd="3" destOrd="0" presId="urn:microsoft.com/office/officeart/2018/2/layout/IconLabelDescriptionList"/>
    <dgm:cxn modelId="{E0ED7815-2229-4C9B-B536-88C862D99F25}" type="presParOf" srcId="{DF1F604A-179D-4308-BCC5-80511881D4E5}" destId="{AE084882-A367-4DF4-A9B7-EB0420826C44}" srcOrd="4" destOrd="0" presId="urn:microsoft.com/office/officeart/2018/2/layout/IconLabelDescriptionList"/>
    <dgm:cxn modelId="{7CC5616E-41E1-4DC7-8718-01C584ED1928}" type="presParOf" srcId="{8D2DF073-EDED-4D26-A3C0-C3487FCB7175}" destId="{40CC18DA-073A-469F-A670-16B47844A246}" srcOrd="11" destOrd="0" presId="urn:microsoft.com/office/officeart/2018/2/layout/IconLabelDescriptionList"/>
    <dgm:cxn modelId="{0AD41FDB-6B72-490D-B5A3-BF3115E0F107}" type="presParOf" srcId="{8D2DF073-EDED-4D26-A3C0-C3487FCB7175}" destId="{F5DFC685-F61D-4B32-AEEF-78C355B15593}" srcOrd="12" destOrd="0" presId="urn:microsoft.com/office/officeart/2018/2/layout/IconLabelDescriptionList"/>
    <dgm:cxn modelId="{BA794343-3B1A-415C-976A-0FE19E0D3EA9}" type="presParOf" srcId="{F5DFC685-F61D-4B32-AEEF-78C355B15593}" destId="{4D002B47-60D5-489D-8F0E-1365138B0F1D}" srcOrd="0" destOrd="0" presId="urn:microsoft.com/office/officeart/2018/2/layout/IconLabelDescriptionList"/>
    <dgm:cxn modelId="{0D72E42B-3728-4883-AF20-8E1FBE68E5F8}" type="presParOf" srcId="{F5DFC685-F61D-4B32-AEEF-78C355B15593}" destId="{38815B9E-5337-42B3-B0EE-5D9E06F869F7}" srcOrd="1" destOrd="0" presId="urn:microsoft.com/office/officeart/2018/2/layout/IconLabelDescriptionList"/>
    <dgm:cxn modelId="{ACE39CD1-12FB-4013-8A34-D98C3CBC77DE}" type="presParOf" srcId="{F5DFC685-F61D-4B32-AEEF-78C355B15593}" destId="{974697A5-7099-4A95-9A49-000DD9CA8526}" srcOrd="2" destOrd="0" presId="urn:microsoft.com/office/officeart/2018/2/layout/IconLabelDescriptionList"/>
    <dgm:cxn modelId="{A166EA1D-925B-480E-9ACC-8264C987158C}" type="presParOf" srcId="{F5DFC685-F61D-4B32-AEEF-78C355B15593}" destId="{EB01E9A2-F03F-4C80-B2CC-8185B7594DB9}" srcOrd="3" destOrd="0" presId="urn:microsoft.com/office/officeart/2018/2/layout/IconLabelDescriptionList"/>
    <dgm:cxn modelId="{D5D44934-B5EF-4A08-B836-3A31B136A582}" type="presParOf" srcId="{F5DFC685-F61D-4B32-AEEF-78C355B15593}" destId="{C75C59E5-CB88-412E-B545-E8A501742747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61022C-9243-4EFB-B599-E19BFB4DA1A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FD421BB-F709-496A-B286-2793E7821F95}">
      <dgm:prSet/>
      <dgm:spPr/>
      <dgm:t>
        <a:bodyPr/>
        <a:lstStyle/>
        <a:p>
          <a:r>
            <a:rPr lang="en-US"/>
            <a:t>Direct benefit models</a:t>
          </a:r>
        </a:p>
      </dgm:t>
    </dgm:pt>
    <dgm:pt modelId="{0C23B2D3-D20A-4F64-84BA-1AB044B3F299}" type="parTrans" cxnId="{2AC4CD2D-9ABF-4B8C-90C8-4BE891A644C6}">
      <dgm:prSet/>
      <dgm:spPr/>
      <dgm:t>
        <a:bodyPr/>
        <a:lstStyle/>
        <a:p>
          <a:endParaRPr lang="en-US"/>
        </a:p>
      </dgm:t>
    </dgm:pt>
    <dgm:pt modelId="{44692AD5-12A6-4BAB-8F72-716BE6667739}" type="sibTrans" cxnId="{2AC4CD2D-9ABF-4B8C-90C8-4BE891A644C6}">
      <dgm:prSet/>
      <dgm:spPr/>
      <dgm:t>
        <a:bodyPr/>
        <a:lstStyle/>
        <a:p>
          <a:endParaRPr lang="en-US"/>
        </a:p>
      </dgm:t>
    </dgm:pt>
    <dgm:pt modelId="{C5DBAA8B-3CA7-48F2-8A6E-CD914756419A}">
      <dgm:prSet/>
      <dgm:spPr/>
      <dgm:t>
        <a:bodyPr/>
        <a:lstStyle/>
        <a:p>
          <a:r>
            <a:rPr lang="en-GB"/>
            <a:t>O</a:t>
          </a:r>
          <a:r>
            <a:rPr lang="en-US"/>
            <a:t>perating a commerical venture where people employed are those that are part of a ‘focal’ group</a:t>
          </a:r>
        </a:p>
      </dgm:t>
    </dgm:pt>
    <dgm:pt modelId="{D0C900EE-9185-4425-8DE5-4890708DD7BA}" type="parTrans" cxnId="{9F111157-B2BD-4BA2-8D8F-12E8268E31EF}">
      <dgm:prSet/>
      <dgm:spPr/>
      <dgm:t>
        <a:bodyPr/>
        <a:lstStyle/>
        <a:p>
          <a:endParaRPr lang="en-US"/>
        </a:p>
      </dgm:t>
    </dgm:pt>
    <dgm:pt modelId="{EA76FBDD-D242-4F59-BBF9-217688BB7503}" type="sibTrans" cxnId="{9F111157-B2BD-4BA2-8D8F-12E8268E31EF}">
      <dgm:prSet/>
      <dgm:spPr/>
      <dgm:t>
        <a:bodyPr/>
        <a:lstStyle/>
        <a:p>
          <a:endParaRPr lang="en-US"/>
        </a:p>
      </dgm:t>
    </dgm:pt>
    <dgm:pt modelId="{88E3306E-E2AD-445C-B63E-ABC3C63A5E03}">
      <dgm:prSet/>
      <dgm:spPr/>
      <dgm:t>
        <a:bodyPr/>
        <a:lstStyle/>
        <a:p>
          <a:r>
            <a:rPr lang="en-US"/>
            <a:t>Cross subsidy model</a:t>
          </a:r>
        </a:p>
      </dgm:t>
    </dgm:pt>
    <dgm:pt modelId="{00BCDEE1-3AD3-4BF3-A999-A7D42327566D}" type="parTrans" cxnId="{E0D4B2C3-F9D6-44DE-8308-35AE9C16F028}">
      <dgm:prSet/>
      <dgm:spPr/>
      <dgm:t>
        <a:bodyPr/>
        <a:lstStyle/>
        <a:p>
          <a:endParaRPr lang="en-US"/>
        </a:p>
      </dgm:t>
    </dgm:pt>
    <dgm:pt modelId="{5E6989CA-3932-4D4D-AF34-2C43FA4A5630}" type="sibTrans" cxnId="{E0D4B2C3-F9D6-44DE-8308-35AE9C16F028}">
      <dgm:prSet/>
      <dgm:spPr/>
      <dgm:t>
        <a:bodyPr/>
        <a:lstStyle/>
        <a:p>
          <a:endParaRPr lang="en-US"/>
        </a:p>
      </dgm:t>
    </dgm:pt>
    <dgm:pt modelId="{3452928B-3AE2-4876-BBAE-4014303CA550}">
      <dgm:prSet/>
      <dgm:spPr/>
      <dgm:t>
        <a:bodyPr/>
        <a:lstStyle/>
        <a:p>
          <a:r>
            <a:rPr lang="en-GB"/>
            <a:t>P</a:t>
          </a:r>
          <a:r>
            <a:rPr lang="en-US"/>
            <a:t>rovides services in direct response to a social or economic need and use profits to support access  to those otherwise  cannot afford them</a:t>
          </a:r>
        </a:p>
      </dgm:t>
    </dgm:pt>
    <dgm:pt modelId="{450D1E96-692D-42C5-859B-733469BD9138}" type="parTrans" cxnId="{AF631EC5-54A2-4819-B1CA-2D1EC761D419}">
      <dgm:prSet/>
      <dgm:spPr/>
      <dgm:t>
        <a:bodyPr/>
        <a:lstStyle/>
        <a:p>
          <a:endParaRPr lang="en-US"/>
        </a:p>
      </dgm:t>
    </dgm:pt>
    <dgm:pt modelId="{0F053CB7-0E2C-456A-85E3-CC0931E045AA}" type="sibTrans" cxnId="{AF631EC5-54A2-4819-B1CA-2D1EC761D419}">
      <dgm:prSet/>
      <dgm:spPr/>
      <dgm:t>
        <a:bodyPr/>
        <a:lstStyle/>
        <a:p>
          <a:endParaRPr lang="en-US"/>
        </a:p>
      </dgm:t>
    </dgm:pt>
    <dgm:pt modelId="{4D7A153B-EF1A-4D20-AC4A-127F0C813D17}">
      <dgm:prSet/>
      <dgm:spPr/>
      <dgm:t>
        <a:bodyPr/>
        <a:lstStyle/>
        <a:p>
          <a:r>
            <a:rPr lang="en-US"/>
            <a:t>Donation model</a:t>
          </a:r>
        </a:p>
      </dgm:t>
    </dgm:pt>
    <dgm:pt modelId="{884FF39C-FF93-4040-8319-A53DF5272195}" type="parTrans" cxnId="{FCBBD341-CEDC-4B2A-BB1E-7DE25324606A}">
      <dgm:prSet/>
      <dgm:spPr/>
      <dgm:t>
        <a:bodyPr/>
        <a:lstStyle/>
        <a:p>
          <a:endParaRPr lang="en-US"/>
        </a:p>
      </dgm:t>
    </dgm:pt>
    <dgm:pt modelId="{D2986A58-9E4E-45F3-A625-5EA6AA78F2FE}" type="sibTrans" cxnId="{FCBBD341-CEDC-4B2A-BB1E-7DE25324606A}">
      <dgm:prSet/>
      <dgm:spPr/>
      <dgm:t>
        <a:bodyPr/>
        <a:lstStyle/>
        <a:p>
          <a:endParaRPr lang="en-US"/>
        </a:p>
      </dgm:t>
    </dgm:pt>
    <dgm:pt modelId="{48EEB1FD-9312-49B3-AD78-8D255EAE773B}">
      <dgm:prSet/>
      <dgm:spPr/>
      <dgm:t>
        <a:bodyPr/>
        <a:lstStyle/>
        <a:p>
          <a:r>
            <a:rPr lang="en-GB"/>
            <a:t>P</a:t>
          </a:r>
          <a:r>
            <a:rPr lang="en-US"/>
            <a:t>rofits earned from business operations donated to to other Not-for-Profit organisations</a:t>
          </a:r>
        </a:p>
      </dgm:t>
    </dgm:pt>
    <dgm:pt modelId="{17814EC4-7AC5-4EAE-8B7F-4C7B785BDB58}" type="parTrans" cxnId="{1AEDB42A-9CDB-4DDA-8459-7B506EDE6F16}">
      <dgm:prSet/>
      <dgm:spPr/>
      <dgm:t>
        <a:bodyPr/>
        <a:lstStyle/>
        <a:p>
          <a:endParaRPr lang="en-US"/>
        </a:p>
      </dgm:t>
    </dgm:pt>
    <dgm:pt modelId="{6CA8D72B-6AB9-4175-9BCA-7CA5D833EBBB}" type="sibTrans" cxnId="{1AEDB42A-9CDB-4DDA-8459-7B506EDE6F16}">
      <dgm:prSet/>
      <dgm:spPr/>
      <dgm:t>
        <a:bodyPr/>
        <a:lstStyle/>
        <a:p>
          <a:endParaRPr lang="en-US"/>
        </a:p>
      </dgm:t>
    </dgm:pt>
    <dgm:pt modelId="{AADC1579-427F-944A-8F5D-3E17EC352522}" type="pres">
      <dgm:prSet presAssocID="{3361022C-9243-4EFB-B599-E19BFB4DA1AB}" presName="linear" presStyleCnt="0">
        <dgm:presLayoutVars>
          <dgm:dir/>
          <dgm:animLvl val="lvl"/>
          <dgm:resizeHandles val="exact"/>
        </dgm:presLayoutVars>
      </dgm:prSet>
      <dgm:spPr/>
    </dgm:pt>
    <dgm:pt modelId="{4F07A861-D46F-B349-98A8-7589BBF72AF6}" type="pres">
      <dgm:prSet presAssocID="{4FD421BB-F709-496A-B286-2793E7821F95}" presName="parentLin" presStyleCnt="0"/>
      <dgm:spPr/>
    </dgm:pt>
    <dgm:pt modelId="{BB1200D7-CF20-1A42-A8C7-CC97113B0035}" type="pres">
      <dgm:prSet presAssocID="{4FD421BB-F709-496A-B286-2793E7821F95}" presName="parentLeftMargin" presStyleLbl="node1" presStyleIdx="0" presStyleCnt="3"/>
      <dgm:spPr/>
    </dgm:pt>
    <dgm:pt modelId="{8AC13A41-BF59-1F47-8F9E-88EF81E60B73}" type="pres">
      <dgm:prSet presAssocID="{4FD421BB-F709-496A-B286-2793E7821F9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DCF2238-045F-5540-B9C2-FCB0B1900E11}" type="pres">
      <dgm:prSet presAssocID="{4FD421BB-F709-496A-B286-2793E7821F95}" presName="negativeSpace" presStyleCnt="0"/>
      <dgm:spPr/>
    </dgm:pt>
    <dgm:pt modelId="{C9945704-C803-9440-9FC1-B1B157A04E46}" type="pres">
      <dgm:prSet presAssocID="{4FD421BB-F709-496A-B286-2793E7821F95}" presName="childText" presStyleLbl="conFgAcc1" presStyleIdx="0" presStyleCnt="3">
        <dgm:presLayoutVars>
          <dgm:bulletEnabled val="1"/>
        </dgm:presLayoutVars>
      </dgm:prSet>
      <dgm:spPr/>
    </dgm:pt>
    <dgm:pt modelId="{70418B0A-3004-424B-86C8-05CE14747BA8}" type="pres">
      <dgm:prSet presAssocID="{44692AD5-12A6-4BAB-8F72-716BE6667739}" presName="spaceBetweenRectangles" presStyleCnt="0"/>
      <dgm:spPr/>
    </dgm:pt>
    <dgm:pt modelId="{D3908CDE-4E96-EB48-97F1-8F8E5F12AD6B}" type="pres">
      <dgm:prSet presAssocID="{88E3306E-E2AD-445C-B63E-ABC3C63A5E03}" presName="parentLin" presStyleCnt="0"/>
      <dgm:spPr/>
    </dgm:pt>
    <dgm:pt modelId="{0BBDC478-809F-174B-86D3-76AB07482D4A}" type="pres">
      <dgm:prSet presAssocID="{88E3306E-E2AD-445C-B63E-ABC3C63A5E03}" presName="parentLeftMargin" presStyleLbl="node1" presStyleIdx="0" presStyleCnt="3"/>
      <dgm:spPr/>
    </dgm:pt>
    <dgm:pt modelId="{B7891365-68D1-F241-92C9-F4E8E68E1602}" type="pres">
      <dgm:prSet presAssocID="{88E3306E-E2AD-445C-B63E-ABC3C63A5E0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102DB95-444D-854A-A12D-E8820CAA9B90}" type="pres">
      <dgm:prSet presAssocID="{88E3306E-E2AD-445C-B63E-ABC3C63A5E03}" presName="negativeSpace" presStyleCnt="0"/>
      <dgm:spPr/>
    </dgm:pt>
    <dgm:pt modelId="{659F7907-C77F-7A43-84FD-404D117929E8}" type="pres">
      <dgm:prSet presAssocID="{88E3306E-E2AD-445C-B63E-ABC3C63A5E03}" presName="childText" presStyleLbl="conFgAcc1" presStyleIdx="1" presStyleCnt="3">
        <dgm:presLayoutVars>
          <dgm:bulletEnabled val="1"/>
        </dgm:presLayoutVars>
      </dgm:prSet>
      <dgm:spPr/>
    </dgm:pt>
    <dgm:pt modelId="{C92D5783-97ED-5340-A856-13D12F54C473}" type="pres">
      <dgm:prSet presAssocID="{5E6989CA-3932-4D4D-AF34-2C43FA4A5630}" presName="spaceBetweenRectangles" presStyleCnt="0"/>
      <dgm:spPr/>
    </dgm:pt>
    <dgm:pt modelId="{C2DAF50F-8105-A149-BF23-6A9B136B8242}" type="pres">
      <dgm:prSet presAssocID="{4D7A153B-EF1A-4D20-AC4A-127F0C813D17}" presName="parentLin" presStyleCnt="0"/>
      <dgm:spPr/>
    </dgm:pt>
    <dgm:pt modelId="{A7ED0EB7-29E4-DF4F-95BC-E1A27ED86F48}" type="pres">
      <dgm:prSet presAssocID="{4D7A153B-EF1A-4D20-AC4A-127F0C813D17}" presName="parentLeftMargin" presStyleLbl="node1" presStyleIdx="1" presStyleCnt="3"/>
      <dgm:spPr/>
    </dgm:pt>
    <dgm:pt modelId="{2F4FA5E5-7747-0047-BD94-07535AC51158}" type="pres">
      <dgm:prSet presAssocID="{4D7A153B-EF1A-4D20-AC4A-127F0C813D1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4512E18-F5F5-4B4E-9C60-F16F9CB70CFB}" type="pres">
      <dgm:prSet presAssocID="{4D7A153B-EF1A-4D20-AC4A-127F0C813D17}" presName="negativeSpace" presStyleCnt="0"/>
      <dgm:spPr/>
    </dgm:pt>
    <dgm:pt modelId="{CF0FC6FF-F917-F34F-86EE-97D56D83C9D9}" type="pres">
      <dgm:prSet presAssocID="{4D7A153B-EF1A-4D20-AC4A-127F0C813D1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C677E0A-EFD8-0D46-9DFE-3EC8887EC06E}" type="presOf" srcId="{88E3306E-E2AD-445C-B63E-ABC3C63A5E03}" destId="{B7891365-68D1-F241-92C9-F4E8E68E1602}" srcOrd="1" destOrd="0" presId="urn:microsoft.com/office/officeart/2005/8/layout/list1"/>
    <dgm:cxn modelId="{A8227A0C-EFC3-2D46-BA32-AD1FE0B1A2E1}" type="presOf" srcId="{3452928B-3AE2-4876-BBAE-4014303CA550}" destId="{659F7907-C77F-7A43-84FD-404D117929E8}" srcOrd="0" destOrd="0" presId="urn:microsoft.com/office/officeart/2005/8/layout/list1"/>
    <dgm:cxn modelId="{1AEDB42A-9CDB-4DDA-8459-7B506EDE6F16}" srcId="{4D7A153B-EF1A-4D20-AC4A-127F0C813D17}" destId="{48EEB1FD-9312-49B3-AD78-8D255EAE773B}" srcOrd="0" destOrd="0" parTransId="{17814EC4-7AC5-4EAE-8B7F-4C7B785BDB58}" sibTransId="{6CA8D72B-6AB9-4175-9BCA-7CA5D833EBBB}"/>
    <dgm:cxn modelId="{2AC4CD2D-9ABF-4B8C-90C8-4BE891A644C6}" srcId="{3361022C-9243-4EFB-B599-E19BFB4DA1AB}" destId="{4FD421BB-F709-496A-B286-2793E7821F95}" srcOrd="0" destOrd="0" parTransId="{0C23B2D3-D20A-4F64-84BA-1AB044B3F299}" sibTransId="{44692AD5-12A6-4BAB-8F72-716BE6667739}"/>
    <dgm:cxn modelId="{FCBBD341-CEDC-4B2A-BB1E-7DE25324606A}" srcId="{3361022C-9243-4EFB-B599-E19BFB4DA1AB}" destId="{4D7A153B-EF1A-4D20-AC4A-127F0C813D17}" srcOrd="2" destOrd="0" parTransId="{884FF39C-FF93-4040-8319-A53DF5272195}" sibTransId="{D2986A58-9E4E-45F3-A625-5EA6AA78F2FE}"/>
    <dgm:cxn modelId="{9F111157-B2BD-4BA2-8D8F-12E8268E31EF}" srcId="{4FD421BB-F709-496A-B286-2793E7821F95}" destId="{C5DBAA8B-3CA7-48F2-8A6E-CD914756419A}" srcOrd="0" destOrd="0" parTransId="{D0C900EE-9185-4425-8DE5-4890708DD7BA}" sibTransId="{EA76FBDD-D242-4F59-BBF9-217688BB7503}"/>
    <dgm:cxn modelId="{03C4CE84-87CE-994E-8266-0CDF2D183841}" type="presOf" srcId="{4D7A153B-EF1A-4D20-AC4A-127F0C813D17}" destId="{A7ED0EB7-29E4-DF4F-95BC-E1A27ED86F48}" srcOrd="0" destOrd="0" presId="urn:microsoft.com/office/officeart/2005/8/layout/list1"/>
    <dgm:cxn modelId="{9D61ED86-E239-C940-82CB-11B6A0B24B4C}" type="presOf" srcId="{C5DBAA8B-3CA7-48F2-8A6E-CD914756419A}" destId="{C9945704-C803-9440-9FC1-B1B157A04E46}" srcOrd="0" destOrd="0" presId="urn:microsoft.com/office/officeart/2005/8/layout/list1"/>
    <dgm:cxn modelId="{A41E8A91-FD6B-A04B-8D04-EB58017DD164}" type="presOf" srcId="{3361022C-9243-4EFB-B599-E19BFB4DA1AB}" destId="{AADC1579-427F-944A-8F5D-3E17EC352522}" srcOrd="0" destOrd="0" presId="urn:microsoft.com/office/officeart/2005/8/layout/list1"/>
    <dgm:cxn modelId="{84D7B19C-371A-F043-9A9B-CE6ABA615FD9}" type="presOf" srcId="{4FD421BB-F709-496A-B286-2793E7821F95}" destId="{8AC13A41-BF59-1F47-8F9E-88EF81E60B73}" srcOrd="1" destOrd="0" presId="urn:microsoft.com/office/officeart/2005/8/layout/list1"/>
    <dgm:cxn modelId="{656835B6-76EC-F141-A011-503D877C41EB}" type="presOf" srcId="{48EEB1FD-9312-49B3-AD78-8D255EAE773B}" destId="{CF0FC6FF-F917-F34F-86EE-97D56D83C9D9}" srcOrd="0" destOrd="0" presId="urn:microsoft.com/office/officeart/2005/8/layout/list1"/>
    <dgm:cxn modelId="{E0D4B2C3-F9D6-44DE-8308-35AE9C16F028}" srcId="{3361022C-9243-4EFB-B599-E19BFB4DA1AB}" destId="{88E3306E-E2AD-445C-B63E-ABC3C63A5E03}" srcOrd="1" destOrd="0" parTransId="{00BCDEE1-3AD3-4BF3-A999-A7D42327566D}" sibTransId="{5E6989CA-3932-4D4D-AF34-2C43FA4A5630}"/>
    <dgm:cxn modelId="{AF631EC5-54A2-4819-B1CA-2D1EC761D419}" srcId="{88E3306E-E2AD-445C-B63E-ABC3C63A5E03}" destId="{3452928B-3AE2-4876-BBAE-4014303CA550}" srcOrd="0" destOrd="0" parTransId="{450D1E96-692D-42C5-859B-733469BD9138}" sibTransId="{0F053CB7-0E2C-456A-85E3-CC0931E045AA}"/>
    <dgm:cxn modelId="{E2DC86CF-AFAA-BD47-8B94-7E7AA1A8FC7C}" type="presOf" srcId="{4D7A153B-EF1A-4D20-AC4A-127F0C813D17}" destId="{2F4FA5E5-7747-0047-BD94-07535AC51158}" srcOrd="1" destOrd="0" presId="urn:microsoft.com/office/officeart/2005/8/layout/list1"/>
    <dgm:cxn modelId="{911D40EA-FA44-5040-AB8C-B4BF048037F9}" type="presOf" srcId="{88E3306E-E2AD-445C-B63E-ABC3C63A5E03}" destId="{0BBDC478-809F-174B-86D3-76AB07482D4A}" srcOrd="0" destOrd="0" presId="urn:microsoft.com/office/officeart/2005/8/layout/list1"/>
    <dgm:cxn modelId="{996742F6-0898-C743-A69E-E5D0713938CF}" type="presOf" srcId="{4FD421BB-F709-496A-B286-2793E7821F95}" destId="{BB1200D7-CF20-1A42-A8C7-CC97113B0035}" srcOrd="0" destOrd="0" presId="urn:microsoft.com/office/officeart/2005/8/layout/list1"/>
    <dgm:cxn modelId="{825779F3-B3DD-0542-BB61-46642BE16FF2}" type="presParOf" srcId="{AADC1579-427F-944A-8F5D-3E17EC352522}" destId="{4F07A861-D46F-B349-98A8-7589BBF72AF6}" srcOrd="0" destOrd="0" presId="urn:microsoft.com/office/officeart/2005/8/layout/list1"/>
    <dgm:cxn modelId="{6AA9CBF5-8B4A-8A47-9B65-900CBBCE8385}" type="presParOf" srcId="{4F07A861-D46F-B349-98A8-7589BBF72AF6}" destId="{BB1200D7-CF20-1A42-A8C7-CC97113B0035}" srcOrd="0" destOrd="0" presId="urn:microsoft.com/office/officeart/2005/8/layout/list1"/>
    <dgm:cxn modelId="{3E38E058-D370-4F4F-A677-217C08C207F4}" type="presParOf" srcId="{4F07A861-D46F-B349-98A8-7589BBF72AF6}" destId="{8AC13A41-BF59-1F47-8F9E-88EF81E60B73}" srcOrd="1" destOrd="0" presId="urn:microsoft.com/office/officeart/2005/8/layout/list1"/>
    <dgm:cxn modelId="{327F5A67-AAC9-9A4F-819B-2D13D800BBD6}" type="presParOf" srcId="{AADC1579-427F-944A-8F5D-3E17EC352522}" destId="{DDCF2238-045F-5540-B9C2-FCB0B1900E11}" srcOrd="1" destOrd="0" presId="urn:microsoft.com/office/officeart/2005/8/layout/list1"/>
    <dgm:cxn modelId="{D3C5A3E9-F984-8E46-9619-BB10CD5AFB2A}" type="presParOf" srcId="{AADC1579-427F-944A-8F5D-3E17EC352522}" destId="{C9945704-C803-9440-9FC1-B1B157A04E46}" srcOrd="2" destOrd="0" presId="urn:microsoft.com/office/officeart/2005/8/layout/list1"/>
    <dgm:cxn modelId="{98E0E97C-308C-F54A-B68F-245DDE7009FB}" type="presParOf" srcId="{AADC1579-427F-944A-8F5D-3E17EC352522}" destId="{70418B0A-3004-424B-86C8-05CE14747BA8}" srcOrd="3" destOrd="0" presId="urn:microsoft.com/office/officeart/2005/8/layout/list1"/>
    <dgm:cxn modelId="{FC59DEAA-3879-0E4D-AF6D-1ACFFD4ED0E7}" type="presParOf" srcId="{AADC1579-427F-944A-8F5D-3E17EC352522}" destId="{D3908CDE-4E96-EB48-97F1-8F8E5F12AD6B}" srcOrd="4" destOrd="0" presId="urn:microsoft.com/office/officeart/2005/8/layout/list1"/>
    <dgm:cxn modelId="{BEEDBD68-CD12-6542-9AC3-9AC72E4FD677}" type="presParOf" srcId="{D3908CDE-4E96-EB48-97F1-8F8E5F12AD6B}" destId="{0BBDC478-809F-174B-86D3-76AB07482D4A}" srcOrd="0" destOrd="0" presId="urn:microsoft.com/office/officeart/2005/8/layout/list1"/>
    <dgm:cxn modelId="{24E3A4F4-69E8-6648-A5EF-62CE387C44E9}" type="presParOf" srcId="{D3908CDE-4E96-EB48-97F1-8F8E5F12AD6B}" destId="{B7891365-68D1-F241-92C9-F4E8E68E1602}" srcOrd="1" destOrd="0" presId="urn:microsoft.com/office/officeart/2005/8/layout/list1"/>
    <dgm:cxn modelId="{D6E69C05-C799-574D-A246-5EC46BB01911}" type="presParOf" srcId="{AADC1579-427F-944A-8F5D-3E17EC352522}" destId="{C102DB95-444D-854A-A12D-E8820CAA9B90}" srcOrd="5" destOrd="0" presId="urn:microsoft.com/office/officeart/2005/8/layout/list1"/>
    <dgm:cxn modelId="{906D9847-5EC9-0A45-B0F5-A3C5254C77A3}" type="presParOf" srcId="{AADC1579-427F-944A-8F5D-3E17EC352522}" destId="{659F7907-C77F-7A43-84FD-404D117929E8}" srcOrd="6" destOrd="0" presId="urn:microsoft.com/office/officeart/2005/8/layout/list1"/>
    <dgm:cxn modelId="{8BFA5809-774C-6244-9B95-79EF3812143C}" type="presParOf" srcId="{AADC1579-427F-944A-8F5D-3E17EC352522}" destId="{C92D5783-97ED-5340-A856-13D12F54C473}" srcOrd="7" destOrd="0" presId="urn:microsoft.com/office/officeart/2005/8/layout/list1"/>
    <dgm:cxn modelId="{FC3AA01A-769A-DD47-8296-E1B8D6C0168F}" type="presParOf" srcId="{AADC1579-427F-944A-8F5D-3E17EC352522}" destId="{C2DAF50F-8105-A149-BF23-6A9B136B8242}" srcOrd="8" destOrd="0" presId="urn:microsoft.com/office/officeart/2005/8/layout/list1"/>
    <dgm:cxn modelId="{B3BB90BF-3236-8C44-8DFA-B780A4842FAF}" type="presParOf" srcId="{C2DAF50F-8105-A149-BF23-6A9B136B8242}" destId="{A7ED0EB7-29E4-DF4F-95BC-E1A27ED86F48}" srcOrd="0" destOrd="0" presId="urn:microsoft.com/office/officeart/2005/8/layout/list1"/>
    <dgm:cxn modelId="{D16C0798-2720-674D-BF06-C249F41E7DE4}" type="presParOf" srcId="{C2DAF50F-8105-A149-BF23-6A9B136B8242}" destId="{2F4FA5E5-7747-0047-BD94-07535AC51158}" srcOrd="1" destOrd="0" presId="urn:microsoft.com/office/officeart/2005/8/layout/list1"/>
    <dgm:cxn modelId="{7140119A-FE39-A142-88A1-DD01F2E62104}" type="presParOf" srcId="{AADC1579-427F-944A-8F5D-3E17EC352522}" destId="{74512E18-F5F5-4B4E-9C60-F16F9CB70CFB}" srcOrd="9" destOrd="0" presId="urn:microsoft.com/office/officeart/2005/8/layout/list1"/>
    <dgm:cxn modelId="{F8320AA9-E9BF-E74F-8EC6-6B01F1AC2C62}" type="presParOf" srcId="{AADC1579-427F-944A-8F5D-3E17EC352522}" destId="{CF0FC6FF-F917-F34F-86EE-97D56D83C9D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8BCFC-B6FE-4102-A5AF-7B2027384889}">
      <dsp:nvSpPr>
        <dsp:cNvPr id="0" name=""/>
        <dsp:cNvSpPr/>
      </dsp:nvSpPr>
      <dsp:spPr>
        <a:xfrm>
          <a:off x="0" y="22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233FD-FD68-46C6-88BE-AE9FBF8F9B79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115DC-C8A5-4CF5-A0A0-7B392A6B66CA}">
      <dsp:nvSpPr>
        <dsp:cNvPr id="0" name=""/>
        <dsp:cNvSpPr/>
      </dsp:nvSpPr>
      <dsp:spPr>
        <a:xfrm>
          <a:off x="1337397" y="22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Led by an economic mission consistent with public benefit</a:t>
          </a:r>
        </a:p>
      </dsp:txBody>
      <dsp:txXfrm>
        <a:off x="1337397" y="2284"/>
        <a:ext cx="4926242" cy="1157919"/>
      </dsp:txXfrm>
    </dsp:sp>
    <dsp:sp modelId="{77360D7F-8F90-4336-9526-10298C8BB1CB}">
      <dsp:nvSpPr>
        <dsp:cNvPr id="0" name=""/>
        <dsp:cNvSpPr/>
      </dsp:nvSpPr>
      <dsp:spPr>
        <a:xfrm>
          <a:off x="0" y="14496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9F99B-DA78-4DC7-B20A-BC8E9D31E88F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DA097-9236-4817-A069-F3291DFB6BBE}">
      <dsp:nvSpPr>
        <dsp:cNvPr id="0" name=""/>
        <dsp:cNvSpPr/>
      </dsp:nvSpPr>
      <dsp:spPr>
        <a:xfrm>
          <a:off x="1337397" y="14496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</a:t>
          </a:r>
          <a:r>
            <a:rPr lang="en-US" sz="2200" kern="1200"/>
            <a:t>rade to fulfil their mission</a:t>
          </a:r>
        </a:p>
      </dsp:txBody>
      <dsp:txXfrm>
        <a:off x="1337397" y="1449684"/>
        <a:ext cx="4926242" cy="1157919"/>
      </dsp:txXfrm>
    </dsp:sp>
    <dsp:sp modelId="{ED23FC6A-D59F-4A32-8906-87EBAFAC445B}">
      <dsp:nvSpPr>
        <dsp:cNvPr id="0" name=""/>
        <dsp:cNvSpPr/>
      </dsp:nvSpPr>
      <dsp:spPr>
        <a:xfrm>
          <a:off x="0" y="28970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0CECE-B454-49A9-AA7C-D74E32DBF21D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DBC0A-B1FF-48A2-A3FA-1E9DB7E2A800}">
      <dsp:nvSpPr>
        <dsp:cNvPr id="0" name=""/>
        <dsp:cNvSpPr/>
      </dsp:nvSpPr>
      <dsp:spPr>
        <a:xfrm>
          <a:off x="1337397" y="28970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D</a:t>
          </a:r>
          <a:r>
            <a:rPr lang="en-US" sz="2200" kern="1200"/>
            <a:t>erive substantial portion of their income from trade</a:t>
          </a:r>
        </a:p>
      </dsp:txBody>
      <dsp:txXfrm>
        <a:off x="1337397" y="2897083"/>
        <a:ext cx="4926242" cy="1157919"/>
      </dsp:txXfrm>
    </dsp:sp>
    <dsp:sp modelId="{6157F139-A3C0-4406-BA9F-8A78635D7F64}">
      <dsp:nvSpPr>
        <dsp:cNvPr id="0" name=""/>
        <dsp:cNvSpPr/>
      </dsp:nvSpPr>
      <dsp:spPr>
        <a:xfrm>
          <a:off x="0" y="43444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A2293-64DD-44D0-9C53-DABE8B6137CE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19FEF-E939-48D4-B8E1-52C5F55057F6}">
      <dsp:nvSpPr>
        <dsp:cNvPr id="0" name=""/>
        <dsp:cNvSpPr/>
      </dsp:nvSpPr>
      <dsp:spPr>
        <a:xfrm>
          <a:off x="1337397" y="43444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R</a:t>
          </a:r>
          <a:r>
            <a:rPr lang="en-US" sz="2200" kern="1200"/>
            <a:t>einvest the surplus  in the fulfilment of the mission</a:t>
          </a:r>
        </a:p>
      </dsp:txBody>
      <dsp:txXfrm>
        <a:off x="1337397" y="4344483"/>
        <a:ext cx="4926242" cy="1157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77488-B205-4825-B77F-65BD37C53F83}">
      <dsp:nvSpPr>
        <dsp:cNvPr id="0" name=""/>
        <dsp:cNvSpPr/>
      </dsp:nvSpPr>
      <dsp:spPr>
        <a:xfrm>
          <a:off x="15351" y="112756"/>
          <a:ext cx="473788" cy="4487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1B5D3-050B-4606-99AA-A187C0842BA8}">
      <dsp:nvSpPr>
        <dsp:cNvPr id="0" name=""/>
        <dsp:cNvSpPr/>
      </dsp:nvSpPr>
      <dsp:spPr>
        <a:xfrm>
          <a:off x="15351" y="732093"/>
          <a:ext cx="1353680" cy="206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Can you clearly describe the particular social, community or environmental mission of your enterprise? </a:t>
          </a:r>
        </a:p>
      </dsp:txBody>
      <dsp:txXfrm>
        <a:off x="15351" y="732093"/>
        <a:ext cx="1353680" cy="2065873"/>
      </dsp:txXfrm>
    </dsp:sp>
    <dsp:sp modelId="{7A2FC509-C664-4795-8B84-A2FBA34DD9F2}">
      <dsp:nvSpPr>
        <dsp:cNvPr id="0" name=""/>
        <dsp:cNvSpPr/>
      </dsp:nvSpPr>
      <dsp:spPr>
        <a:xfrm>
          <a:off x="15351" y="2877312"/>
          <a:ext cx="1353680" cy="120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1714C7-61F5-436A-99D2-62B6D6084C60}">
      <dsp:nvSpPr>
        <dsp:cNvPr id="0" name=""/>
        <dsp:cNvSpPr/>
      </dsp:nvSpPr>
      <dsp:spPr>
        <a:xfrm>
          <a:off x="1605925" y="112756"/>
          <a:ext cx="473788" cy="4487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5B140-364A-47C2-8968-585880896388}">
      <dsp:nvSpPr>
        <dsp:cNvPr id="0" name=""/>
        <dsp:cNvSpPr/>
      </dsp:nvSpPr>
      <dsp:spPr>
        <a:xfrm>
          <a:off x="1605925" y="732093"/>
          <a:ext cx="1353680" cy="206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What issue are you trying to address? How will your social enterprise contribute to resolving that issue?</a:t>
          </a:r>
        </a:p>
      </dsp:txBody>
      <dsp:txXfrm>
        <a:off x="1605925" y="732093"/>
        <a:ext cx="1353680" cy="2065873"/>
      </dsp:txXfrm>
    </dsp:sp>
    <dsp:sp modelId="{6106C423-6ABF-42CC-873D-87B40A8405FC}">
      <dsp:nvSpPr>
        <dsp:cNvPr id="0" name=""/>
        <dsp:cNvSpPr/>
      </dsp:nvSpPr>
      <dsp:spPr>
        <a:xfrm>
          <a:off x="1605925" y="2877312"/>
          <a:ext cx="1353680" cy="120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B87AC6-F2D4-4FA7-AAA7-82C26C63057A}">
      <dsp:nvSpPr>
        <dsp:cNvPr id="0" name=""/>
        <dsp:cNvSpPr/>
      </dsp:nvSpPr>
      <dsp:spPr>
        <a:xfrm>
          <a:off x="3196499" y="112756"/>
          <a:ext cx="473788" cy="4487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13396-7E1C-44DE-8BA2-B3C8F5844036}">
      <dsp:nvSpPr>
        <dsp:cNvPr id="0" name=""/>
        <dsp:cNvSpPr/>
      </dsp:nvSpPr>
      <dsp:spPr>
        <a:xfrm>
          <a:off x="3196499" y="732093"/>
          <a:ext cx="1353680" cy="206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Who will you need to work with? Who should you engage in designing your social enterprise? </a:t>
          </a:r>
        </a:p>
      </dsp:txBody>
      <dsp:txXfrm>
        <a:off x="3196499" y="732093"/>
        <a:ext cx="1353680" cy="2065873"/>
      </dsp:txXfrm>
    </dsp:sp>
    <dsp:sp modelId="{F8162F95-906C-4F7C-BF4B-FA9580CA6B31}">
      <dsp:nvSpPr>
        <dsp:cNvPr id="0" name=""/>
        <dsp:cNvSpPr/>
      </dsp:nvSpPr>
      <dsp:spPr>
        <a:xfrm>
          <a:off x="3196499" y="2877312"/>
          <a:ext cx="1353680" cy="120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6EEC8B-50E7-4713-A224-23B13C74FFCA}">
      <dsp:nvSpPr>
        <dsp:cNvPr id="0" name=""/>
        <dsp:cNvSpPr/>
      </dsp:nvSpPr>
      <dsp:spPr>
        <a:xfrm>
          <a:off x="4787074" y="112756"/>
          <a:ext cx="473788" cy="4487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69FCC-D7A3-46C8-A1AE-73A9686E3498}">
      <dsp:nvSpPr>
        <dsp:cNvPr id="0" name=""/>
        <dsp:cNvSpPr/>
      </dsp:nvSpPr>
      <dsp:spPr>
        <a:xfrm>
          <a:off x="4787074" y="732093"/>
          <a:ext cx="1353680" cy="206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Is anyone else already doing something similar? Is there room or need for another social enterprise in the space? If yes:</a:t>
          </a:r>
        </a:p>
      </dsp:txBody>
      <dsp:txXfrm>
        <a:off x="4787074" y="732093"/>
        <a:ext cx="1353680" cy="2065873"/>
      </dsp:txXfrm>
    </dsp:sp>
    <dsp:sp modelId="{DBE1A9D5-5D08-4D6B-8E91-3981ACFD0CB0}">
      <dsp:nvSpPr>
        <dsp:cNvPr id="0" name=""/>
        <dsp:cNvSpPr/>
      </dsp:nvSpPr>
      <dsp:spPr>
        <a:xfrm>
          <a:off x="4787074" y="2877312"/>
          <a:ext cx="1353680" cy="120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What can you learn from them?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Should you join them?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Where is the issue? Is it in one state, or is it across multiple states or territories? Where will the enterprise operate?</a:t>
          </a:r>
        </a:p>
      </dsp:txBody>
      <dsp:txXfrm>
        <a:off x="4787074" y="2877312"/>
        <a:ext cx="1353680" cy="1202735"/>
      </dsp:txXfrm>
    </dsp:sp>
    <dsp:sp modelId="{8551D9C8-284B-4891-A202-7D1D7CABFEFE}">
      <dsp:nvSpPr>
        <dsp:cNvPr id="0" name=""/>
        <dsp:cNvSpPr/>
      </dsp:nvSpPr>
      <dsp:spPr>
        <a:xfrm>
          <a:off x="6377648" y="112756"/>
          <a:ext cx="473788" cy="44874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85497-DE36-4E2E-A615-3A91504CD967}">
      <dsp:nvSpPr>
        <dsp:cNvPr id="0" name=""/>
        <dsp:cNvSpPr/>
      </dsp:nvSpPr>
      <dsp:spPr>
        <a:xfrm>
          <a:off x="6377648" y="732093"/>
          <a:ext cx="1353680" cy="206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Where will your funding come from? Will you seek to access philanthropic grants? Do you want to attract investors? Will you be community-owned?</a:t>
          </a:r>
        </a:p>
      </dsp:txBody>
      <dsp:txXfrm>
        <a:off x="6377648" y="732093"/>
        <a:ext cx="1353680" cy="2065873"/>
      </dsp:txXfrm>
    </dsp:sp>
    <dsp:sp modelId="{5CB8C7B8-3EF2-4EC1-8736-0D66BA1AA39B}">
      <dsp:nvSpPr>
        <dsp:cNvPr id="0" name=""/>
        <dsp:cNvSpPr/>
      </dsp:nvSpPr>
      <dsp:spPr>
        <a:xfrm>
          <a:off x="6377648" y="2877312"/>
          <a:ext cx="1353680" cy="120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398F5-79EF-4B10-A130-497D750F985B}">
      <dsp:nvSpPr>
        <dsp:cNvPr id="0" name=""/>
        <dsp:cNvSpPr/>
      </dsp:nvSpPr>
      <dsp:spPr>
        <a:xfrm>
          <a:off x="7968223" y="112756"/>
          <a:ext cx="473788" cy="44874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B46DE7-0528-48E0-A04E-ADF915C09DA3}">
      <dsp:nvSpPr>
        <dsp:cNvPr id="0" name=""/>
        <dsp:cNvSpPr/>
      </dsp:nvSpPr>
      <dsp:spPr>
        <a:xfrm>
          <a:off x="7968223" y="732093"/>
          <a:ext cx="1353680" cy="206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Who will oversee the enterprise and its operations? Will your enterprise have staff? Will your enterprise have ‘owners’ or ‘members’?</a:t>
          </a:r>
        </a:p>
      </dsp:txBody>
      <dsp:txXfrm>
        <a:off x="7968223" y="732093"/>
        <a:ext cx="1353680" cy="2065873"/>
      </dsp:txXfrm>
    </dsp:sp>
    <dsp:sp modelId="{AE084882-A367-4DF4-A9B7-EB0420826C44}">
      <dsp:nvSpPr>
        <dsp:cNvPr id="0" name=""/>
        <dsp:cNvSpPr/>
      </dsp:nvSpPr>
      <dsp:spPr>
        <a:xfrm>
          <a:off x="7968223" y="2877312"/>
          <a:ext cx="1353680" cy="120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002B47-60D5-489D-8F0E-1365138B0F1D}">
      <dsp:nvSpPr>
        <dsp:cNvPr id="0" name=""/>
        <dsp:cNvSpPr/>
      </dsp:nvSpPr>
      <dsp:spPr>
        <a:xfrm>
          <a:off x="9558797" y="112756"/>
          <a:ext cx="473788" cy="44874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697A5-7099-4A95-9A49-000DD9CA8526}">
      <dsp:nvSpPr>
        <dsp:cNvPr id="0" name=""/>
        <dsp:cNvSpPr/>
      </dsp:nvSpPr>
      <dsp:spPr>
        <a:xfrm>
          <a:off x="9558797" y="732093"/>
          <a:ext cx="1353680" cy="206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If you will have shareholders, will they be a small group of people connected to you, or will you run public campaigns to find lots of shareholders?</a:t>
          </a:r>
        </a:p>
      </dsp:txBody>
      <dsp:txXfrm>
        <a:off x="9558797" y="732093"/>
        <a:ext cx="1353680" cy="2065873"/>
      </dsp:txXfrm>
    </dsp:sp>
    <dsp:sp modelId="{C75C59E5-CB88-412E-B545-E8A501742747}">
      <dsp:nvSpPr>
        <dsp:cNvPr id="0" name=""/>
        <dsp:cNvSpPr/>
      </dsp:nvSpPr>
      <dsp:spPr>
        <a:xfrm>
          <a:off x="9558797" y="2877312"/>
          <a:ext cx="1353680" cy="120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45704-C803-9440-9FC1-B1B157A04E46}">
      <dsp:nvSpPr>
        <dsp:cNvPr id="0" name=""/>
        <dsp:cNvSpPr/>
      </dsp:nvSpPr>
      <dsp:spPr>
        <a:xfrm>
          <a:off x="0" y="512243"/>
          <a:ext cx="6263640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416560" rIns="48612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O</a:t>
          </a:r>
          <a:r>
            <a:rPr lang="en-US" sz="2000" kern="1200"/>
            <a:t>perating a commerical venture where people employed are those that are part of a ‘focal’ group</a:t>
          </a:r>
        </a:p>
      </dsp:txBody>
      <dsp:txXfrm>
        <a:off x="0" y="512243"/>
        <a:ext cx="6263640" cy="1417500"/>
      </dsp:txXfrm>
    </dsp:sp>
    <dsp:sp modelId="{8AC13A41-BF59-1F47-8F9E-88EF81E60B73}">
      <dsp:nvSpPr>
        <dsp:cNvPr id="0" name=""/>
        <dsp:cNvSpPr/>
      </dsp:nvSpPr>
      <dsp:spPr>
        <a:xfrm>
          <a:off x="313182" y="217043"/>
          <a:ext cx="4384548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Direct benefit models</a:t>
          </a:r>
        </a:p>
      </dsp:txBody>
      <dsp:txXfrm>
        <a:off x="342003" y="245864"/>
        <a:ext cx="4326906" cy="532758"/>
      </dsp:txXfrm>
    </dsp:sp>
    <dsp:sp modelId="{659F7907-C77F-7A43-84FD-404D117929E8}">
      <dsp:nvSpPr>
        <dsp:cNvPr id="0" name=""/>
        <dsp:cNvSpPr/>
      </dsp:nvSpPr>
      <dsp:spPr>
        <a:xfrm>
          <a:off x="0" y="2332943"/>
          <a:ext cx="6263640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416560" rIns="48612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P</a:t>
          </a:r>
          <a:r>
            <a:rPr lang="en-US" sz="2000" kern="1200"/>
            <a:t>rovides services in direct response to a social or economic need and use profits to support access  to those otherwise  cannot afford them</a:t>
          </a:r>
        </a:p>
      </dsp:txBody>
      <dsp:txXfrm>
        <a:off x="0" y="2332943"/>
        <a:ext cx="6263640" cy="1417500"/>
      </dsp:txXfrm>
    </dsp:sp>
    <dsp:sp modelId="{B7891365-68D1-F241-92C9-F4E8E68E1602}">
      <dsp:nvSpPr>
        <dsp:cNvPr id="0" name=""/>
        <dsp:cNvSpPr/>
      </dsp:nvSpPr>
      <dsp:spPr>
        <a:xfrm>
          <a:off x="313182" y="2037743"/>
          <a:ext cx="4384548" cy="5904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Cross subsidy model</a:t>
          </a:r>
        </a:p>
      </dsp:txBody>
      <dsp:txXfrm>
        <a:off x="342003" y="2066564"/>
        <a:ext cx="4326906" cy="532758"/>
      </dsp:txXfrm>
    </dsp:sp>
    <dsp:sp modelId="{CF0FC6FF-F917-F34F-86EE-97D56D83C9D9}">
      <dsp:nvSpPr>
        <dsp:cNvPr id="0" name=""/>
        <dsp:cNvSpPr/>
      </dsp:nvSpPr>
      <dsp:spPr>
        <a:xfrm>
          <a:off x="0" y="4153644"/>
          <a:ext cx="626364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416560" rIns="48612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P</a:t>
          </a:r>
          <a:r>
            <a:rPr lang="en-US" sz="2000" kern="1200"/>
            <a:t>rofits earned from business operations donated to to other Not-for-Profit organisations</a:t>
          </a:r>
        </a:p>
      </dsp:txBody>
      <dsp:txXfrm>
        <a:off x="0" y="4153644"/>
        <a:ext cx="6263640" cy="1134000"/>
      </dsp:txXfrm>
    </dsp:sp>
    <dsp:sp modelId="{2F4FA5E5-7747-0047-BD94-07535AC51158}">
      <dsp:nvSpPr>
        <dsp:cNvPr id="0" name=""/>
        <dsp:cNvSpPr/>
      </dsp:nvSpPr>
      <dsp:spPr>
        <a:xfrm>
          <a:off x="313182" y="3858443"/>
          <a:ext cx="4384548" cy="590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Donation model</a:t>
          </a:r>
        </a:p>
      </dsp:txBody>
      <dsp:txXfrm>
        <a:off x="342003" y="3887264"/>
        <a:ext cx="4326906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B1DAC-29F8-734D-AD79-F9FA75559837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50EB6-63A7-0A49-80D5-B9BFD4D4EBC0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2141889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1AF8C-EA88-1E40-B131-D7EF12E6F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00B04-4A7C-394A-B837-BF005690D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BF-24B9-B84A-BA60-2F618030C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4900A-F2EF-7B4D-B138-FFB15C9D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17FDD-25AD-324B-8200-82CAA7B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121315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6A9CB-2B38-554E-BEA8-4F100D967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224F5-5B08-5D41-BAFC-12BFBE5BE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DFF06-C2EB-CC47-B2F0-A7DEBD51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A4C8D-6820-9F40-9139-60C0EA21C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56005-E08C-FC4E-A2C8-6CC60ABDE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44771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2D662F-ED57-2845-9D28-BFE7F24BE8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B1A5B-900C-F143-971B-58095C912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EFD1D-4B30-BF4E-AF0E-386856358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7DF34-1DB5-4F42-AAC5-EC291031A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EA27D-D64F-0F41-96B0-42F36F62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284179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90DC4-6E84-F144-A0AA-F03F39466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43E8D-C7ED-2A47-8A34-F388B3676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586BD-1996-4B42-AD65-B663888F7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185D9-278C-0746-B400-A3EEA160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5ED70-88C4-4142-BE49-F36FC65E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198599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89AB1-8D9E-EB46-94D4-F79825D6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6EE3D-83F0-9844-A2AB-2B30071D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6157E-0A27-D64A-8585-DD2D97EA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A970E-252D-424B-92AE-5C788287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C3DE7-7192-3141-8485-D204BF7F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135930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5F843-F662-3342-85D1-807C2C600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6A9D8-DED0-4846-BC50-84FC1FF63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FFA3C-8BA5-D94A-942D-BACAF6EC8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B0E03-7C86-9640-86BA-1D6C5B40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BFC3B-4F58-5843-B075-C7878D07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B0F5A-F086-7642-A6EF-D82664300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109932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C0D4-9007-964B-B0E9-0BB4E139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0009D-6E56-3E48-8A13-D6CA46A18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6E86E-28CC-3249-B778-345718855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AA7F2-16EA-4C42-9E5D-8C4B75E13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F4C86-7D02-FF44-AEA7-7AE2DA6ED7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A1BCE8-DC5B-5043-B6D0-F90B26A9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E3058-7A4B-7B4E-80BF-4D534BB4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1DCB0-3A2E-4E46-AEEF-B6C77AA8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2457663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D13D-F452-3C43-A39F-CABAF9119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95669-8526-BE46-9676-3194CA3A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253969-7839-7D45-AE55-5AFFB1E02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EC6B9-690A-0D49-B12B-52FE2C54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423019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0313C-F624-6D4A-91F7-FB6BA54E8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3E46E-8ED4-D24B-BBA3-7A0715D0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E4FA3-4D3B-6A41-B3F1-DA2AF8CC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47369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E866-F6BB-404D-B2D3-F52B3A068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13D89-F421-434A-9C93-08F9C5E30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686C2-8C35-2840-9193-026AFB56E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F17F3D-048A-9040-8384-E540C177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A0E25-5099-8040-8A16-AFDEDCC0F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4A5CB-4A46-A741-A24A-0126D4D19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2160754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C150-1893-7C44-9461-C41A9D3F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D849C7-0040-1A48-AE77-F57D3B08A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40B16-9BD8-AA4E-86FD-998B137FA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D6F79-865E-E744-B0A9-048D70FA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26B6D0-7132-8049-B73B-E13727BE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486CE-1EF1-A541-AEB1-4D279192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396549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6C5C4A-D143-6F49-8FF1-9567BEC3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A3FC0-3539-3040-B1D2-67D6BBD9B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49510-30FE-A248-A0AF-B9EABE88F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CA2B0-61D7-4842-ACEC-32056F2CA50B}" type="datetimeFigureOut">
              <a:rPr lang="en-LK" smtClean="0"/>
              <a:t>2021-10-19</a:t>
            </a:fld>
            <a:endParaRPr lang="en-L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88AA2-7A96-594A-A952-5FF9F3D6D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5EBF8-F687-7B4B-8A5A-4FC9B2DB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FD41C-6F97-1640-B7F1-D48BA05AB666}" type="slidenum">
              <a:rPr lang="en-LK" smtClean="0"/>
              <a:t>‹#›</a:t>
            </a:fld>
            <a:endParaRPr lang="en-LK"/>
          </a:p>
        </p:txBody>
      </p:sp>
    </p:spTree>
    <p:extLst>
      <p:ext uri="{BB962C8B-B14F-4D97-AF65-F5344CB8AC3E}">
        <p14:creationId xmlns:p14="http://schemas.microsoft.com/office/powerpoint/2010/main" val="121753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w angle view of modern skyscrapers rising straight up against a dramatic sky">
            <a:extLst>
              <a:ext uri="{FF2B5EF4-FFF2-40B4-BE49-F238E27FC236}">
                <a16:creationId xmlns:a16="http://schemas.microsoft.com/office/drawing/2014/main" id="{5A3A84F4-B76A-49AC-9F03-66EB04D99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3F8A6-B695-7442-811C-D24FADB87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LK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Social Enterprises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733E85-E0B6-8E48-B7E2-E0DFD9678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Autofit/>
          </a:bodyPr>
          <a:lstStyle/>
          <a:p>
            <a:pPr marL="182880"/>
            <a:r>
              <a:rPr lang="en-US" sz="2800" dirty="0">
                <a:solidFill>
                  <a:srgbClr val="FFFFFF"/>
                </a:solidFill>
              </a:rPr>
              <a:t>FPA-SKPA </a:t>
            </a:r>
            <a:r>
              <a:rPr lang="en-GB" sz="2800" dirty="0">
                <a:solidFill>
                  <a:srgbClr val="FFFFFF"/>
                </a:solidFill>
              </a:rPr>
              <a:t>Programme</a:t>
            </a:r>
          </a:p>
          <a:p>
            <a:pPr marL="182880"/>
            <a:r>
              <a:rPr lang="en-US" sz="2800" dirty="0">
                <a:solidFill>
                  <a:srgbClr val="FFFFFF"/>
                </a:solidFill>
              </a:rPr>
              <a:t>GMME- Gov. 9</a:t>
            </a:r>
          </a:p>
          <a:p>
            <a:pPr marL="182880"/>
            <a:r>
              <a:rPr lang="en-US" sz="2800" dirty="0">
                <a:solidFill>
                  <a:srgbClr val="FFFFFF"/>
                </a:solidFill>
              </a:rPr>
              <a:t>Lasantha Wickremesooriya</a:t>
            </a:r>
          </a:p>
          <a:p>
            <a:pPr marL="182880"/>
            <a:r>
              <a:rPr lang="en-US" sz="2800" dirty="0">
                <a:solidFill>
                  <a:srgbClr val="FFFFFF"/>
                </a:solidFill>
              </a:rPr>
              <a:t>Consultant Strategist</a:t>
            </a:r>
          </a:p>
        </p:txBody>
      </p:sp>
    </p:spTree>
    <p:extLst>
      <p:ext uri="{BB962C8B-B14F-4D97-AF65-F5344CB8AC3E}">
        <p14:creationId xmlns:p14="http://schemas.microsoft.com/office/powerpoint/2010/main" val="3942397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97397-01FB-0D47-9F58-7740D7C4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248" y="2588372"/>
            <a:ext cx="2995503" cy="213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E3AC7EAE-526E-3348-9744-7F5F156CAD75}"/>
              </a:ext>
            </a:extLst>
          </p:cNvPr>
          <p:cNvSpPr/>
          <p:nvPr/>
        </p:nvSpPr>
        <p:spPr>
          <a:xfrm>
            <a:off x="519951" y="340658"/>
            <a:ext cx="3173506" cy="1918447"/>
          </a:xfrm>
          <a:prstGeom prst="cloudCallout">
            <a:avLst>
              <a:gd name="adj1" fmla="val 84252"/>
              <a:gd name="adj2" fmla="val 942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Inspiration from  Sri Aurobindo and the mother. </a:t>
            </a:r>
          </a:p>
          <a:p>
            <a:pPr algn="ctr"/>
            <a:endParaRPr lang="en-GB" dirty="0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31DDE9CD-8313-1841-A1AF-3ADE51458254}"/>
              </a:ext>
            </a:extLst>
          </p:cNvPr>
          <p:cNvSpPr/>
          <p:nvPr/>
        </p:nvSpPr>
        <p:spPr>
          <a:xfrm>
            <a:off x="7367695" y="89273"/>
            <a:ext cx="3989296" cy="2554942"/>
          </a:xfrm>
          <a:prstGeom prst="cloudCallout">
            <a:avLst>
              <a:gd name="adj1" fmla="val -67174"/>
              <a:gd name="adj2" fmla="val 659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Daily meditation 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</a:rPr>
              <a:t>There is a power within that knows beyond our knowing’s. We are greater than our thoughts.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49F6A062-A8B4-EB49-B660-201077F0B62B}"/>
              </a:ext>
            </a:extLst>
          </p:cNvPr>
          <p:cNvSpPr/>
          <p:nvPr/>
        </p:nvSpPr>
        <p:spPr>
          <a:xfrm>
            <a:off x="7367695" y="3836893"/>
            <a:ext cx="4733366" cy="2859742"/>
          </a:xfrm>
          <a:prstGeom prst="cloudCallout">
            <a:avLst>
              <a:gd name="adj1" fmla="val -61717"/>
              <a:gd name="adj2" fmla="val -3550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Life experiences of tragedies in the family, then struck by </a:t>
            </a:r>
            <a:r>
              <a:rPr lang="en-GB" dirty="0">
                <a:solidFill>
                  <a:srgbClr val="002060"/>
                </a:solidFill>
              </a:rPr>
              <a:t>rheumatoid arthritis &amp; bedridden for 2 years, and ended up as an Ophthalmologist instead of a obstetric.</a:t>
            </a:r>
            <a:endParaRPr lang="en-GB" sz="2000" dirty="0">
              <a:solidFill>
                <a:srgbClr val="002060"/>
              </a:solidFill>
            </a:endParaRPr>
          </a:p>
          <a:p>
            <a:pPr algn="ctr"/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E8DC9F2C-BE4F-874C-ACE8-A8B72AA658D8}"/>
              </a:ext>
            </a:extLst>
          </p:cNvPr>
          <p:cNvSpPr/>
          <p:nvPr/>
        </p:nvSpPr>
        <p:spPr>
          <a:xfrm>
            <a:off x="188258" y="3657600"/>
            <a:ext cx="4086615" cy="3039035"/>
          </a:xfrm>
          <a:prstGeom prst="cloudCallout">
            <a:avLst>
              <a:gd name="adj1" fmla="val 62323"/>
              <a:gd name="adj2" fmla="val -38177"/>
            </a:avLst>
          </a:prstGeom>
          <a:solidFill>
            <a:srgbClr val="FF2F92">
              <a:alpha val="3568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His experience drove him to start Aravind with a single minded mission-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Eliminate needless blindness</a:t>
            </a:r>
          </a:p>
        </p:txBody>
      </p:sp>
    </p:spTree>
    <p:extLst>
      <p:ext uri="{BB962C8B-B14F-4D97-AF65-F5344CB8AC3E}">
        <p14:creationId xmlns:p14="http://schemas.microsoft.com/office/powerpoint/2010/main" val="56912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51C59A-707C-9A4A-8563-DB82F71E8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213" y="0"/>
            <a:ext cx="565723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F68899-F3D8-1F4A-BA8E-3CFABA7D1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69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23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2A126-2EF7-914F-8584-B1ECC417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>
                <a:solidFill>
                  <a:srgbClr val="333333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Dr.</a:t>
            </a:r>
            <a:r>
              <a:rPr lang="en-GB" sz="4000" dirty="0">
                <a:solidFill>
                  <a:srgbClr val="333333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4000" dirty="0" err="1">
                <a:solidFill>
                  <a:srgbClr val="333333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Govindappa</a:t>
            </a:r>
            <a:r>
              <a:rPr lang="en-GB" sz="4000" dirty="0">
                <a:solidFill>
                  <a:srgbClr val="333333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4000" dirty="0" err="1">
                <a:solidFill>
                  <a:srgbClr val="333333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Venkataswamy</a:t>
            </a:r>
            <a:r>
              <a:rPr lang="en-GB" sz="4000" dirty="0">
                <a:solidFill>
                  <a:srgbClr val="333333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– The journey</a:t>
            </a:r>
            <a:endParaRPr lang="en-LK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D20-A274-2946-B1B3-8A3E0BDA4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LK" dirty="0"/>
              <a:t>Born in 1918 to a farming family – eldest</a:t>
            </a:r>
          </a:p>
          <a:p>
            <a:r>
              <a:rPr lang="en-LK" dirty="0"/>
              <a:t>Graduated as Docotor of medicine from Madras University in 1944 and joined the Indian Army Medical corps</a:t>
            </a:r>
          </a:p>
          <a:p>
            <a:r>
              <a:rPr lang="en-LK" dirty="0"/>
              <a:t>Discharges in 1948 due to rheumatoid arthritis ; bed riden for a year; could not hold a pen to write!</a:t>
            </a:r>
          </a:p>
          <a:p>
            <a:r>
              <a:rPr lang="en-LK" dirty="0"/>
              <a:t>Dr.V did not give up. Trained himself and finally could hold a scalpel used for surgery</a:t>
            </a:r>
          </a:p>
          <a:p>
            <a:r>
              <a:rPr lang="en-LK" dirty="0"/>
              <a:t>By 1976 (retired from Govt. Hospital in Madurai) he could perform 50 eye surgeries a day, standing</a:t>
            </a:r>
          </a:p>
        </p:txBody>
      </p:sp>
    </p:spTree>
    <p:extLst>
      <p:ext uri="{BB962C8B-B14F-4D97-AF65-F5344CB8AC3E}">
        <p14:creationId xmlns:p14="http://schemas.microsoft.com/office/powerpoint/2010/main" val="822401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C566F-9946-EB42-A192-7A2C24A5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Dr.</a:t>
            </a:r>
            <a:r>
              <a:rPr lang="en-GB" sz="4000" dirty="0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4000" dirty="0" err="1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Govindappa</a:t>
            </a:r>
            <a:r>
              <a:rPr lang="en-GB" sz="4000" dirty="0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4000" dirty="0" err="1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Venkataswamy</a:t>
            </a:r>
            <a:r>
              <a:rPr lang="en-GB" sz="4000" dirty="0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– The journey</a:t>
            </a:r>
            <a:endParaRPr lang="en-LK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06AE0-C9C7-2046-8FC9-030711EA4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LK" dirty="0"/>
              <a:t>Commences Aravind eye hospital in 1976 – 11 beds ( 6 free and 5 for paying)</a:t>
            </a:r>
          </a:p>
          <a:p>
            <a:r>
              <a:rPr lang="en-LK" dirty="0"/>
              <a:t>His sister, Brother-in –law and himself are the first three Doctors</a:t>
            </a:r>
          </a:p>
          <a:p>
            <a:r>
              <a:rPr lang="en-LK" dirty="0"/>
              <a:t>1978 – 70 bed free hospital is opened to treat the poor</a:t>
            </a:r>
          </a:p>
          <a:p>
            <a:r>
              <a:rPr lang="en-LK" dirty="0"/>
              <a:t>1981 – completes a 250 bed, hospital for paying patients</a:t>
            </a:r>
          </a:p>
          <a:p>
            <a:r>
              <a:rPr lang="en-LK" dirty="0"/>
              <a:t>1984 – 350 bed free hospital</a:t>
            </a:r>
          </a:p>
          <a:p>
            <a:endParaRPr lang="en-LK" dirty="0"/>
          </a:p>
        </p:txBody>
      </p:sp>
    </p:spTree>
    <p:extLst>
      <p:ext uri="{BB962C8B-B14F-4D97-AF65-F5344CB8AC3E}">
        <p14:creationId xmlns:p14="http://schemas.microsoft.com/office/powerpoint/2010/main" val="1661038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A9625B-4D18-2D40-A1E0-4081F160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58" y="503663"/>
            <a:ext cx="2609386" cy="1304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B495F5-96C2-FD40-BC50-C8C9BD7757DE}"/>
              </a:ext>
            </a:extLst>
          </p:cNvPr>
          <p:cNvSpPr txBox="1"/>
          <p:nvPr/>
        </p:nvSpPr>
        <p:spPr>
          <a:xfrm>
            <a:off x="230458" y="1880839"/>
            <a:ext cx="2609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K" dirty="0"/>
              <a:t>Eye camps held across the country – screen and those selcted for surgery are transported to Madurai the same afternoon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F2923-C5F4-7044-86A4-C78CE15E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705" y="340112"/>
            <a:ext cx="2921000" cy="1739900"/>
          </a:xfrm>
          <a:prstGeom prst="rect">
            <a:avLst/>
          </a:prstGeom>
        </p:spPr>
      </p:pic>
      <p:pic>
        <p:nvPicPr>
          <p:cNvPr id="8" name="Picture 7" descr="A red bus on the street&#10;&#10;Description automatically generated with medium confidence">
            <a:extLst>
              <a:ext uri="{FF2B5EF4-FFF2-40B4-BE49-F238E27FC236}">
                <a16:creationId xmlns:a16="http://schemas.microsoft.com/office/drawing/2014/main" id="{86FB39C8-1EEB-8A4B-9B8A-F88AA284E4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35"/>
          <a:stretch/>
        </p:blipFill>
        <p:spPr>
          <a:xfrm>
            <a:off x="3410724" y="741260"/>
            <a:ext cx="1327235" cy="866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2BD221-A6A6-8346-87AD-F090365D0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584" y="2882457"/>
            <a:ext cx="2972997" cy="1407045"/>
          </a:xfrm>
          <a:prstGeom prst="rect">
            <a:avLst/>
          </a:prstGeom>
        </p:spPr>
      </p:pic>
      <p:sp>
        <p:nvSpPr>
          <p:cNvPr id="10" name="Circular Arrow 9">
            <a:extLst>
              <a:ext uri="{FF2B5EF4-FFF2-40B4-BE49-F238E27FC236}">
                <a16:creationId xmlns:a16="http://schemas.microsoft.com/office/drawing/2014/main" id="{9CAEA9E3-5758-C146-BF5D-856AD860FD88}"/>
              </a:ext>
            </a:extLst>
          </p:cNvPr>
          <p:cNvSpPr/>
          <p:nvPr/>
        </p:nvSpPr>
        <p:spPr>
          <a:xfrm>
            <a:off x="8174175" y="1607634"/>
            <a:ext cx="1732818" cy="1860704"/>
          </a:xfrm>
          <a:prstGeom prst="circularArrow">
            <a:avLst>
              <a:gd name="adj1" fmla="val 3489"/>
              <a:gd name="adj2" fmla="val 1142319"/>
              <a:gd name="adj3" fmla="val 19970716"/>
              <a:gd name="adj4" fmla="val 15734919"/>
              <a:gd name="adj5" fmla="val 15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K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22B8F8-1652-2C4D-AD39-39BCE5A81486}"/>
              </a:ext>
            </a:extLst>
          </p:cNvPr>
          <p:cNvSpPr txBox="1"/>
          <p:nvPr/>
        </p:nvSpPr>
        <p:spPr>
          <a:xfrm>
            <a:off x="8943278" y="1405054"/>
            <a:ext cx="86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K" dirty="0"/>
              <a:t>3 days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C6D5D2-765D-B14D-A373-5FBEF2082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450" y="4849232"/>
            <a:ext cx="2502984" cy="16686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96794-3791-EC4A-BF54-AAE2F04FB77C}"/>
              </a:ext>
            </a:extLst>
          </p:cNvPr>
          <p:cNvSpPr txBox="1"/>
          <p:nvPr/>
        </p:nvSpPr>
        <p:spPr>
          <a:xfrm>
            <a:off x="5124450" y="3966336"/>
            <a:ext cx="2502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K" dirty="0"/>
              <a:t>Follow up by Aravind nursing team after 3 months</a:t>
            </a:r>
          </a:p>
        </p:txBody>
      </p:sp>
      <p:sp>
        <p:nvSpPr>
          <p:cNvPr id="14" name="Circular Arrow 13">
            <a:extLst>
              <a:ext uri="{FF2B5EF4-FFF2-40B4-BE49-F238E27FC236}">
                <a16:creationId xmlns:a16="http://schemas.microsoft.com/office/drawing/2014/main" id="{63ACB0F4-876E-904B-A2A7-C79ABA668983}"/>
              </a:ext>
            </a:extLst>
          </p:cNvPr>
          <p:cNvSpPr/>
          <p:nvPr/>
        </p:nvSpPr>
        <p:spPr>
          <a:xfrm rot="5786822">
            <a:off x="7627433" y="3918880"/>
            <a:ext cx="1732818" cy="1860704"/>
          </a:xfrm>
          <a:prstGeom prst="circularArrow">
            <a:avLst>
              <a:gd name="adj1" fmla="val 3489"/>
              <a:gd name="adj2" fmla="val 1142319"/>
              <a:gd name="adj3" fmla="val 19970716"/>
              <a:gd name="adj4" fmla="val 15734919"/>
              <a:gd name="adj5" fmla="val 15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5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C566F-9946-EB42-A192-7A2C24A5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Dr.</a:t>
            </a:r>
            <a:r>
              <a:rPr lang="en-GB" sz="4000" dirty="0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4000" dirty="0" err="1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Govindappa</a:t>
            </a:r>
            <a:r>
              <a:rPr lang="en-GB" sz="4000" dirty="0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4000" dirty="0" err="1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Venkataswamy</a:t>
            </a:r>
            <a:r>
              <a:rPr lang="en-GB" sz="4000" dirty="0">
                <a:solidFill>
                  <a:srgbClr val="33333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– The journey</a:t>
            </a:r>
            <a:endParaRPr lang="en-LK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06AE0-C9C7-2046-8FC9-030711EA4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LK" dirty="0"/>
              <a:t>All construction work carried out by Dr V’s brother a civil engineer at cost. He later becomes the finance manager</a:t>
            </a:r>
          </a:p>
          <a:p>
            <a:r>
              <a:rPr lang="en-LK" dirty="0"/>
              <a:t>Dr Vs nephew joins as the hospital administrator</a:t>
            </a:r>
          </a:p>
          <a:p>
            <a:r>
              <a:rPr lang="en-LK" dirty="0"/>
              <a:t>Research &amp; training collaboration with St. Vincent’s hospital, NY and Illinoi’s Eye and Ear Infirmatory, Chicago –for Opthamalogists</a:t>
            </a:r>
          </a:p>
          <a:p>
            <a:r>
              <a:rPr lang="en-LK" dirty="0"/>
              <a:t>Nurses and support staff trained continuously</a:t>
            </a:r>
          </a:p>
          <a:p>
            <a:r>
              <a:rPr lang="en-LK" dirty="0"/>
              <a:t>To the poor: </a:t>
            </a:r>
          </a:p>
          <a:p>
            <a:pPr lvl="1"/>
            <a:r>
              <a:rPr lang="en-GB" dirty="0"/>
              <a:t>free transportation to the base hospital, accommodation, food, medicine and transport fare to return to their village</a:t>
            </a:r>
          </a:p>
          <a:p>
            <a:pPr lvl="1"/>
            <a:endParaRPr lang="en-LK" dirty="0"/>
          </a:p>
          <a:p>
            <a:endParaRPr lang="en-LK" dirty="0"/>
          </a:p>
          <a:p>
            <a:endParaRPr lang="en-LK" dirty="0"/>
          </a:p>
          <a:p>
            <a:endParaRPr lang="en-LK" dirty="0"/>
          </a:p>
        </p:txBody>
      </p:sp>
    </p:spTree>
    <p:extLst>
      <p:ext uri="{BB962C8B-B14F-4D97-AF65-F5344CB8AC3E}">
        <p14:creationId xmlns:p14="http://schemas.microsoft.com/office/powerpoint/2010/main" val="416957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9C6DD-54CF-474A-B2D3-C633E5AA2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9" b="65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733F8-DA6E-9C47-B883-19B66123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9" b="6517"/>
          <a:stretch/>
        </p:blipFill>
        <p:spPr>
          <a:xfrm>
            <a:off x="2678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D0C17-C1DB-A044-A08B-1C9B557AE4C0}"/>
              </a:ext>
            </a:extLst>
          </p:cNvPr>
          <p:cNvSpPr txBox="1"/>
          <p:nvPr/>
        </p:nvSpPr>
        <p:spPr>
          <a:xfrm>
            <a:off x="163419" y="1968852"/>
            <a:ext cx="216987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It is run like a McDonald’s, with assembly-line efficiency, strict quality norms, brand recognition, standardization, consistency, ruthless cost control and above all, volume.</a:t>
            </a:r>
            <a:endParaRPr lang="en-LK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13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B95ECA6-3133-F64E-82A3-7D7A9DEA7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98450"/>
            <a:ext cx="101854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71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9406421A-1967-7347-BF9F-D145CC838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75" y="643466"/>
            <a:ext cx="1051145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6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8C3FFCB3-9C72-C64F-B9CB-0ACD2B724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25" y="0"/>
            <a:ext cx="10646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E0EC3-36B4-1E4E-B95C-22CCB42AF82F}"/>
              </a:ext>
            </a:extLst>
          </p:cNvPr>
          <p:cNvSpPr txBox="1"/>
          <p:nvPr/>
        </p:nvSpPr>
        <p:spPr>
          <a:xfrm>
            <a:off x="210206" y="388883"/>
            <a:ext cx="4550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LK" dirty="0"/>
              <a:t>14 eye hospitals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 outpatient eye examination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94 primary eye care facilities in South India</a:t>
            </a:r>
            <a:endParaRPr lang="en-LK" dirty="0"/>
          </a:p>
        </p:txBody>
      </p:sp>
    </p:spTree>
    <p:extLst>
      <p:ext uri="{BB962C8B-B14F-4D97-AF65-F5344CB8AC3E}">
        <p14:creationId xmlns:p14="http://schemas.microsoft.com/office/powerpoint/2010/main" val="223436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D70F3D-DD1F-C646-AFF7-990E3F12F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3111" y="207594"/>
            <a:ext cx="5138808" cy="3352473"/>
          </a:xfrm>
          <a:noFill/>
        </p:spPr>
        <p:txBody>
          <a:bodyPr>
            <a:normAutofit/>
          </a:bodyPr>
          <a:lstStyle/>
          <a:p>
            <a:r>
              <a:rPr lang="en-LK" dirty="0"/>
              <a:t>What is a Social enterprise?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B83B2E8-D62C-3E42-A0FB-F7D9D44AD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6446" y="4058293"/>
            <a:ext cx="5138809" cy="2060774"/>
          </a:xfrm>
          <a:noFill/>
        </p:spPr>
        <p:txBody>
          <a:bodyPr>
            <a:normAutofit/>
          </a:bodyPr>
          <a:lstStyle/>
          <a:p>
            <a:r>
              <a:rPr lang="en-GB" sz="1900" dirty="0"/>
              <a:t>The running of an enterprise that uses its revenue or business model to achieve an economic, social, cultural or environmental mission that benefits the public or a particular community </a:t>
            </a:r>
          </a:p>
          <a:p>
            <a:br>
              <a:rPr lang="en-GB" sz="1900" dirty="0"/>
            </a:br>
            <a:endParaRPr lang="en-GB" sz="1900" dirty="0"/>
          </a:p>
          <a:p>
            <a:endParaRPr lang="en-LK" sz="19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13D8DA-B72B-46FB-9E5D-656A0EB0A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6107584" cy="6861717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63CDDC8E-3FD0-4545-A664-7661835B4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Connections">
            <a:extLst>
              <a:ext uri="{FF2B5EF4-FFF2-40B4-BE49-F238E27FC236}">
                <a16:creationId xmlns:a16="http://schemas.microsoft.com/office/drawing/2014/main" id="{69BAB543-7BA5-446E-9F97-CFB2F3AE2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500" y="1344157"/>
            <a:ext cx="4169664" cy="41696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67971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D94A458-CEAD-5D46-9505-CDBAF0E2D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Prosocial cost benefit analysis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588B8F-7DCD-0F40-B254-55B22E93D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2279018"/>
            <a:ext cx="6176682" cy="401420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50% of its patients receive services either free of cost or at steeply subsidized rate</a:t>
            </a:r>
          </a:p>
          <a:p>
            <a:r>
              <a:rPr lang="en-US" dirty="0"/>
              <a:t>all patients are accorded the same high-quality care and service, regardless of their economic status</a:t>
            </a:r>
          </a:p>
          <a:p>
            <a:r>
              <a:rPr lang="en-US" dirty="0"/>
              <a:t>A critical component of Aravind’s model is the high patient volume, which brings with it the benefits of economies of scale.</a:t>
            </a:r>
          </a:p>
        </p:txBody>
      </p:sp>
      <p:pic>
        <p:nvPicPr>
          <p:cNvPr id="7" name="Content Placeholder 6" descr="Chart, diagram&#10;&#10;Description automatically generated">
            <a:extLst>
              <a:ext uri="{FF2B5EF4-FFF2-40B4-BE49-F238E27FC236}">
                <a16:creationId xmlns:a16="http://schemas.microsoft.com/office/drawing/2014/main" id="{0384489B-5E44-E04A-A304-E47384063C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03" r="2763" b="-2"/>
          <a:stretch/>
        </p:blipFill>
        <p:spPr>
          <a:xfrm>
            <a:off x="6597741" y="803325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3547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EC590B-3306-47E9-BD67-97F3F761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54F87DBC-E43C-4CE4-A8C5-61E3D6819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CD39A88A-7F84-4ACA-877B-E28BC26CD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7AAF5E-1692-48C9-98FB-6432BF0B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36A26D-E71D-4663-B197-8B7BFA37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A821CEB-DA96-4952-93B9-81F9C42BA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8C8EDE0-D69B-4F65-9AB7-DDE7EAD78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46F0982-BF10-4BF6-842A-F631654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313509-2128-42CA-81B6-C9EC23E4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589188C-E06E-4F8A-BDD1-02ADF140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B4E610F-FCD0-483F-B9F2-6DF2C28F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681DD92-CAA0-FA40-B1C4-44855A4F0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15" y="1355971"/>
            <a:ext cx="10558405" cy="32659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Hybrid Business Model – The hybrid model helps Aravind use the cash-flows from paying patients to cross-subsidize services for the needy. This model helped Aravind develop specialty services along with basic cataract surgery and care. The ability to develop high-end ophthalmic care also helped Aravind attract and retain qualified doctors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High volume, high quality and low cost 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Reaching out to the under-served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Deep spiritual aspiration + best practices of business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106E40-B333-5542-BE2D-A20C7256B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956" y="4621907"/>
            <a:ext cx="10558405" cy="14825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Integrative Thinking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E8CB8-4886-4941-AB28-60D7C832E6C8}"/>
              </a:ext>
            </a:extLst>
          </p:cNvPr>
          <p:cNvSpPr/>
          <p:nvPr/>
        </p:nvSpPr>
        <p:spPr>
          <a:xfrm>
            <a:off x="364205" y="308785"/>
            <a:ext cx="11707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imesNewRomanPSMT"/>
              </a:rPr>
              <a:t>“We just have to do the work. The money will follow.”  Dr V</a:t>
            </a:r>
            <a:endParaRPr lang="en-GB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94398D-3DC0-6346-885A-B732160E0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LK" sz="6000">
                <a:solidFill>
                  <a:schemeClr val="bg1"/>
                </a:solidFill>
              </a:rPr>
              <a:t>Social enterpises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1D2ECF-A03D-4493-A226-69222CA3FB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57129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429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12EAE5-9D43-8748-8A3A-91E98A79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Some issues to consider – A check list</a:t>
            </a:r>
          </a:p>
        </p:txBody>
      </p:sp>
      <p:graphicFrame>
        <p:nvGraphicFramePr>
          <p:cNvPr id="10" name="TextBox 7">
            <a:extLst>
              <a:ext uri="{FF2B5EF4-FFF2-40B4-BE49-F238E27FC236}">
                <a16:creationId xmlns:a16="http://schemas.microsoft.com/office/drawing/2014/main" id="{2C33852C-8020-4CAB-AA56-6E4603792C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24159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653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F7BC0E-796E-0741-BCA5-96AA66DA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LK" sz="6000">
                <a:solidFill>
                  <a:schemeClr val="bg1"/>
                </a:solidFill>
              </a:rPr>
              <a:t>Social enterprise models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4825F17-8949-40C5-8208-375AD9FB01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175102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6907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lasses on top of a book">
            <a:extLst>
              <a:ext uri="{FF2B5EF4-FFF2-40B4-BE49-F238E27FC236}">
                <a16:creationId xmlns:a16="http://schemas.microsoft.com/office/drawing/2014/main" id="{88DA620C-C4C7-4CF5-8034-D26674543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323" r="-1" b="1749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0DBD4F-6CDE-CB47-9628-B26B87A3A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A Case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62A6D-5A7A-234D-B8A1-6FEC76D7C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</a:rPr>
              <a:t>The Aravind Eye Hospital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63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3E5645-AB3C-0845-996F-8630BD04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78682"/>
            <a:ext cx="5744113" cy="38996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 dirty="0"/>
              <a:t>“Intelligence and capability are not enough. There must be the joy of doing something beautiful”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3E25B-AC84-2149-8D0F-848E6368E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3" t="4928" r="-6212" b="-4928"/>
          <a:stretch/>
        </p:blipFill>
        <p:spPr>
          <a:xfrm>
            <a:off x="369625" y="135697"/>
            <a:ext cx="5433532" cy="6185637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997791-FB60-CB41-9EEC-0311405478D9}"/>
              </a:ext>
            </a:extLst>
          </p:cNvPr>
          <p:cNvSpPr txBox="1"/>
          <p:nvPr/>
        </p:nvSpPr>
        <p:spPr>
          <a:xfrm>
            <a:off x="8432055" y="5298243"/>
            <a:ext cx="340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 err="1">
                <a:solidFill>
                  <a:srgbClr val="333333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Dr.</a:t>
            </a:r>
            <a:r>
              <a:rPr lang="en-GB" dirty="0">
                <a:solidFill>
                  <a:srgbClr val="333333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dirty="0" err="1">
                <a:solidFill>
                  <a:srgbClr val="333333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Govindappa</a:t>
            </a:r>
            <a:r>
              <a:rPr lang="en-GB" dirty="0">
                <a:solidFill>
                  <a:srgbClr val="333333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dirty="0" err="1">
                <a:solidFill>
                  <a:srgbClr val="333333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Venkataswamy</a:t>
            </a:r>
            <a:endParaRPr lang="en-GB" dirty="0">
              <a:solidFill>
                <a:srgbClr val="333333"/>
              </a:solidFill>
              <a:effectLst/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6325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B7BA18-82AC-4F73-A843-CD22FEA67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18D471-708A-40E6-B998-65CD71778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2BA89D80-A205-4952-A46F-A135B693B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F73490-1CDC-4DA0-A5DC-3F4139460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ED8667C-FDEA-4443-A260-E267C403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61" y="776436"/>
            <a:ext cx="5282519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200"/>
              <a:t>if Coca-Cola could sell billions of sodas and McDonald’s, billions of</a:t>
            </a:r>
            <a:br>
              <a:rPr lang="en-US" sz="4200"/>
            </a:br>
            <a:r>
              <a:rPr lang="en-US" sz="4200"/>
              <a:t>burgers, why can’t Aravind sell millions of sight-restoring operations?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9D730AC-06E5-4840-86DF-F67855B1D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CB701-ED26-F546-92BE-C14D2FC87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2" r="6695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93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B7BA18-82AC-4F73-A843-CD22FEA67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18D471-708A-40E6-B998-65CD71778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2BA89D80-A205-4952-A46F-A135B693B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F73490-1CDC-4DA0-A5DC-3F4139460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ED8667C-FDEA-4443-A260-E267C403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61" y="776436"/>
            <a:ext cx="5282519" cy="45046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GB" dirty="0"/>
              <a:t>“Quality Doesn’t Mean Expensive Neither Does Cheap Mean Poor</a:t>
            </a:r>
            <a:br>
              <a:rPr lang="en-GB" dirty="0"/>
            </a:br>
            <a:r>
              <a:rPr lang="en-GB" dirty="0"/>
              <a:t>Quality”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9D730AC-06E5-4840-86DF-F67855B1D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CB701-ED26-F546-92BE-C14D2FC87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2" r="6695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0559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980</Words>
  <Application>Microsoft Macintosh PowerPoint</Application>
  <PresentationFormat>Widescreen</PresentationFormat>
  <Paragraphs>78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Apple Chancery</vt:lpstr>
      <vt:lpstr>Arial</vt:lpstr>
      <vt:lpstr>Calibri</vt:lpstr>
      <vt:lpstr>Calibri Light</vt:lpstr>
      <vt:lpstr>Georgia</vt:lpstr>
      <vt:lpstr>TimesNewRomanPSMT</vt:lpstr>
      <vt:lpstr>Office Theme</vt:lpstr>
      <vt:lpstr>Social Enterprises</vt:lpstr>
      <vt:lpstr>What is a Social enterprise?</vt:lpstr>
      <vt:lpstr>Social enterpises</vt:lpstr>
      <vt:lpstr>Some issues to consider – A check list</vt:lpstr>
      <vt:lpstr>Social enterprise models</vt:lpstr>
      <vt:lpstr>A Case Study</vt:lpstr>
      <vt:lpstr>“Intelligence and capability are not enough. There must be the joy of doing something beautiful”</vt:lpstr>
      <vt:lpstr>if Coca-Cola could sell billions of sodas and McDonald’s, billions of burgers, why can’t Aravind sell millions of sight-restoring operations?</vt:lpstr>
      <vt:lpstr>“Quality Doesn’t Mean Expensive Neither Does Cheap Mean Poor Quality”</vt:lpstr>
      <vt:lpstr>PowerPoint Presentation</vt:lpstr>
      <vt:lpstr>PowerPoint Presentation</vt:lpstr>
      <vt:lpstr>Dr. Govindappa Venkataswamy – The journey</vt:lpstr>
      <vt:lpstr>Dr. Govindappa Venkataswamy – The journey</vt:lpstr>
      <vt:lpstr>PowerPoint Presentation</vt:lpstr>
      <vt:lpstr>Dr. Govindappa Venkataswamy – The journey</vt:lpstr>
      <vt:lpstr>PowerPoint Presentation</vt:lpstr>
      <vt:lpstr>PowerPoint Presentation</vt:lpstr>
      <vt:lpstr>PowerPoint Presentation</vt:lpstr>
      <vt:lpstr>PowerPoint Presentation</vt:lpstr>
      <vt:lpstr>Prosocial cost benefit analysis</vt:lpstr>
      <vt:lpstr>Hybrid Business Model – The hybrid model helps Aravind use the cash-flows from paying patients to cross-subsidize services for the needy. This model helped Aravind develop specialty services along with basic cataract surgery and care. The ability to develop high-end ophthalmic care also helped Aravind attract and retain qualified doctors  - High volume, high quality and low cost  - Reaching out to the under-served Deep spiritual aspiration + best practices of business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Enterprises</dc:title>
  <dc:creator>Lasantha Wickremesooriya</dc:creator>
  <cp:lastModifiedBy>Lasantha Wickremesooriya</cp:lastModifiedBy>
  <cp:revision>30</cp:revision>
  <dcterms:created xsi:type="dcterms:W3CDTF">2021-10-18T07:31:19Z</dcterms:created>
  <dcterms:modified xsi:type="dcterms:W3CDTF">2021-10-19T05:23:30Z</dcterms:modified>
</cp:coreProperties>
</file>