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1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1D5B7-AA47-49CD-9D9E-32D180183CC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D187ACC-8F6C-4069-8FB5-B862823B54DF}">
      <dgm:prSet/>
      <dgm:spPr/>
      <dgm:t>
        <a:bodyPr/>
        <a:lstStyle/>
        <a:p>
          <a:r>
            <a:rPr lang="en-GB"/>
            <a:t>Charitable organisations</a:t>
          </a:r>
          <a:endParaRPr lang="en-US"/>
        </a:p>
      </dgm:t>
    </dgm:pt>
    <dgm:pt modelId="{BCB2118B-2F1A-468D-AA17-A840ACEE1EEA}" type="parTrans" cxnId="{6A939CF0-68D4-4875-B921-D52C7A751508}">
      <dgm:prSet/>
      <dgm:spPr/>
      <dgm:t>
        <a:bodyPr/>
        <a:lstStyle/>
        <a:p>
          <a:endParaRPr lang="en-US"/>
        </a:p>
      </dgm:t>
    </dgm:pt>
    <dgm:pt modelId="{F6E70A12-FFBC-4491-9D43-0D085FED4490}" type="sibTrans" cxnId="{6A939CF0-68D4-4875-B921-D52C7A751508}">
      <dgm:prSet/>
      <dgm:spPr/>
      <dgm:t>
        <a:bodyPr/>
        <a:lstStyle/>
        <a:p>
          <a:endParaRPr lang="en-US"/>
        </a:p>
      </dgm:t>
    </dgm:pt>
    <dgm:pt modelId="{0D156A69-A882-4D62-8096-6D06B5930B8E}">
      <dgm:prSet/>
      <dgm:spPr/>
      <dgm:t>
        <a:bodyPr/>
        <a:lstStyle/>
        <a:p>
          <a:r>
            <a:rPr lang="en-GB"/>
            <a:t>Non-charitable companies limited by guarantee registered under the Corporations Act 2007</a:t>
          </a:r>
          <a:endParaRPr lang="en-US"/>
        </a:p>
      </dgm:t>
    </dgm:pt>
    <dgm:pt modelId="{CA6C6C90-8C15-45B3-AB29-6DAC7DB747DF}" type="parTrans" cxnId="{67D084FC-299C-4806-87C6-2703932CB096}">
      <dgm:prSet/>
      <dgm:spPr/>
      <dgm:t>
        <a:bodyPr/>
        <a:lstStyle/>
        <a:p>
          <a:endParaRPr lang="en-US"/>
        </a:p>
      </dgm:t>
    </dgm:pt>
    <dgm:pt modelId="{B7D74144-A8F3-41D7-A06F-9256AAC26DEE}" type="sibTrans" cxnId="{67D084FC-299C-4806-87C6-2703932CB096}">
      <dgm:prSet/>
      <dgm:spPr/>
      <dgm:t>
        <a:bodyPr/>
        <a:lstStyle/>
        <a:p>
          <a:endParaRPr lang="en-US"/>
        </a:p>
      </dgm:t>
    </dgm:pt>
    <dgm:pt modelId="{FAC31A26-FFCC-41E8-BB07-68CD30636FFF}">
      <dgm:prSet/>
      <dgm:spPr/>
      <dgm:t>
        <a:bodyPr/>
        <a:lstStyle/>
        <a:p>
          <a:r>
            <a:rPr lang="en-GB"/>
            <a:t>Incorporated associations registered under state and /or provincial legislation </a:t>
          </a:r>
          <a:endParaRPr lang="en-US"/>
        </a:p>
      </dgm:t>
    </dgm:pt>
    <dgm:pt modelId="{5A258D79-5A57-40E9-94BC-FA4E5977257E}" type="parTrans" cxnId="{0946C3A7-D604-4748-ACF0-6F1775F0F584}">
      <dgm:prSet/>
      <dgm:spPr/>
      <dgm:t>
        <a:bodyPr/>
        <a:lstStyle/>
        <a:p>
          <a:endParaRPr lang="en-US"/>
        </a:p>
      </dgm:t>
    </dgm:pt>
    <dgm:pt modelId="{BC58EFD6-DE7D-4E1E-9C81-5314C776F9BC}" type="sibTrans" cxnId="{0946C3A7-D604-4748-ACF0-6F1775F0F584}">
      <dgm:prSet/>
      <dgm:spPr/>
      <dgm:t>
        <a:bodyPr/>
        <a:lstStyle/>
        <a:p>
          <a:endParaRPr lang="en-US"/>
        </a:p>
      </dgm:t>
    </dgm:pt>
    <dgm:pt modelId="{24702742-68AA-4A44-B34F-C5AD943420C1}">
      <dgm:prSet/>
      <dgm:spPr/>
      <dgm:t>
        <a:bodyPr/>
        <a:lstStyle/>
        <a:p>
          <a:r>
            <a:rPr lang="en-GB"/>
            <a:t>Co-operatives </a:t>
          </a:r>
          <a:endParaRPr lang="en-US"/>
        </a:p>
      </dgm:t>
    </dgm:pt>
    <dgm:pt modelId="{00DD22E6-6853-42F1-821A-437DC5677AA3}" type="parTrans" cxnId="{0BA90F62-359C-46B9-A7CD-B5357528585F}">
      <dgm:prSet/>
      <dgm:spPr/>
      <dgm:t>
        <a:bodyPr/>
        <a:lstStyle/>
        <a:p>
          <a:endParaRPr lang="en-US"/>
        </a:p>
      </dgm:t>
    </dgm:pt>
    <dgm:pt modelId="{35D606FE-E4F3-4B2B-BFD6-E078CE0DA03E}" type="sibTrans" cxnId="{0BA90F62-359C-46B9-A7CD-B5357528585F}">
      <dgm:prSet/>
      <dgm:spPr/>
      <dgm:t>
        <a:bodyPr/>
        <a:lstStyle/>
        <a:p>
          <a:endParaRPr lang="en-US"/>
        </a:p>
      </dgm:t>
    </dgm:pt>
    <dgm:pt modelId="{59AFDD5D-E95C-474D-A026-EA304F35BA4C}">
      <dgm:prSet/>
      <dgm:spPr/>
      <dgm:t>
        <a:bodyPr/>
        <a:lstStyle/>
        <a:p>
          <a:r>
            <a:rPr lang="en-GB"/>
            <a:t>Other statutory incorporated bodies</a:t>
          </a:r>
          <a:endParaRPr lang="en-US"/>
        </a:p>
      </dgm:t>
    </dgm:pt>
    <dgm:pt modelId="{F33DAB9F-B4B1-4DD7-BC6F-2967ABF281DD}" type="parTrans" cxnId="{D475DD9A-AC4B-4649-B614-CF18C1B6477D}">
      <dgm:prSet/>
      <dgm:spPr/>
      <dgm:t>
        <a:bodyPr/>
        <a:lstStyle/>
        <a:p>
          <a:endParaRPr lang="en-US"/>
        </a:p>
      </dgm:t>
    </dgm:pt>
    <dgm:pt modelId="{2BBE3170-FE9F-4824-B8FA-A43B2E92BA0C}" type="sibTrans" cxnId="{D475DD9A-AC4B-4649-B614-CF18C1B6477D}">
      <dgm:prSet/>
      <dgm:spPr/>
      <dgm:t>
        <a:bodyPr/>
        <a:lstStyle/>
        <a:p>
          <a:endParaRPr lang="en-US"/>
        </a:p>
      </dgm:t>
    </dgm:pt>
    <dgm:pt modelId="{5FAABDE8-71E1-E247-A744-39C86738921C}" type="pres">
      <dgm:prSet presAssocID="{7931D5B7-AA47-49CD-9D9E-32D180183CCD}" presName="vert0" presStyleCnt="0">
        <dgm:presLayoutVars>
          <dgm:dir/>
          <dgm:animOne val="branch"/>
          <dgm:animLvl val="lvl"/>
        </dgm:presLayoutVars>
      </dgm:prSet>
      <dgm:spPr/>
    </dgm:pt>
    <dgm:pt modelId="{3F7764E7-4D80-5545-876C-6508E38C1828}" type="pres">
      <dgm:prSet presAssocID="{DD187ACC-8F6C-4069-8FB5-B862823B54DF}" presName="thickLine" presStyleLbl="alignNode1" presStyleIdx="0" presStyleCnt="5"/>
      <dgm:spPr/>
    </dgm:pt>
    <dgm:pt modelId="{320E0BF1-1FC5-984F-869F-020FA4060C04}" type="pres">
      <dgm:prSet presAssocID="{DD187ACC-8F6C-4069-8FB5-B862823B54DF}" presName="horz1" presStyleCnt="0"/>
      <dgm:spPr/>
    </dgm:pt>
    <dgm:pt modelId="{F2522630-55ED-0240-8FFE-E9AEE8F9FA5E}" type="pres">
      <dgm:prSet presAssocID="{DD187ACC-8F6C-4069-8FB5-B862823B54DF}" presName="tx1" presStyleLbl="revTx" presStyleIdx="0" presStyleCnt="5"/>
      <dgm:spPr/>
    </dgm:pt>
    <dgm:pt modelId="{6DB1CA48-658B-754F-8BA4-19E1B024BEA9}" type="pres">
      <dgm:prSet presAssocID="{DD187ACC-8F6C-4069-8FB5-B862823B54DF}" presName="vert1" presStyleCnt="0"/>
      <dgm:spPr/>
    </dgm:pt>
    <dgm:pt modelId="{8C943607-F102-FD44-9E83-2D028F5FE222}" type="pres">
      <dgm:prSet presAssocID="{0D156A69-A882-4D62-8096-6D06B5930B8E}" presName="thickLine" presStyleLbl="alignNode1" presStyleIdx="1" presStyleCnt="5"/>
      <dgm:spPr/>
    </dgm:pt>
    <dgm:pt modelId="{BDB27B55-780F-6040-AF27-269B66C5AFB5}" type="pres">
      <dgm:prSet presAssocID="{0D156A69-A882-4D62-8096-6D06B5930B8E}" presName="horz1" presStyleCnt="0"/>
      <dgm:spPr/>
    </dgm:pt>
    <dgm:pt modelId="{37926951-111C-2B4D-A2D5-8372BA5EDFA1}" type="pres">
      <dgm:prSet presAssocID="{0D156A69-A882-4D62-8096-6D06B5930B8E}" presName="tx1" presStyleLbl="revTx" presStyleIdx="1" presStyleCnt="5"/>
      <dgm:spPr/>
    </dgm:pt>
    <dgm:pt modelId="{93A6F3B0-3D05-0048-98C1-9EE6C4362200}" type="pres">
      <dgm:prSet presAssocID="{0D156A69-A882-4D62-8096-6D06B5930B8E}" presName="vert1" presStyleCnt="0"/>
      <dgm:spPr/>
    </dgm:pt>
    <dgm:pt modelId="{DCA5409A-BF07-4E46-BABB-34640EE6EFD2}" type="pres">
      <dgm:prSet presAssocID="{FAC31A26-FFCC-41E8-BB07-68CD30636FFF}" presName="thickLine" presStyleLbl="alignNode1" presStyleIdx="2" presStyleCnt="5"/>
      <dgm:spPr/>
    </dgm:pt>
    <dgm:pt modelId="{6DA6FEC6-8CFF-D147-BC3A-1B30645FEBC1}" type="pres">
      <dgm:prSet presAssocID="{FAC31A26-FFCC-41E8-BB07-68CD30636FFF}" presName="horz1" presStyleCnt="0"/>
      <dgm:spPr/>
    </dgm:pt>
    <dgm:pt modelId="{4FCAF33B-455E-7548-9643-D38B7D4E7BCA}" type="pres">
      <dgm:prSet presAssocID="{FAC31A26-FFCC-41E8-BB07-68CD30636FFF}" presName="tx1" presStyleLbl="revTx" presStyleIdx="2" presStyleCnt="5"/>
      <dgm:spPr/>
    </dgm:pt>
    <dgm:pt modelId="{FADE8F56-8EE6-4C42-AAC2-126B96D999E6}" type="pres">
      <dgm:prSet presAssocID="{FAC31A26-FFCC-41E8-BB07-68CD30636FFF}" presName="vert1" presStyleCnt="0"/>
      <dgm:spPr/>
    </dgm:pt>
    <dgm:pt modelId="{05409675-9718-4847-9E3E-DBAD120180BF}" type="pres">
      <dgm:prSet presAssocID="{24702742-68AA-4A44-B34F-C5AD943420C1}" presName="thickLine" presStyleLbl="alignNode1" presStyleIdx="3" presStyleCnt="5"/>
      <dgm:spPr/>
    </dgm:pt>
    <dgm:pt modelId="{66064649-008A-7240-BA8A-07BC3030CDAF}" type="pres">
      <dgm:prSet presAssocID="{24702742-68AA-4A44-B34F-C5AD943420C1}" presName="horz1" presStyleCnt="0"/>
      <dgm:spPr/>
    </dgm:pt>
    <dgm:pt modelId="{37020B9C-AEDD-B44F-B60D-9C52B68A5FA0}" type="pres">
      <dgm:prSet presAssocID="{24702742-68AA-4A44-B34F-C5AD943420C1}" presName="tx1" presStyleLbl="revTx" presStyleIdx="3" presStyleCnt="5"/>
      <dgm:spPr/>
    </dgm:pt>
    <dgm:pt modelId="{DF4AF797-EE3A-A745-9F33-7BF16CDE60E9}" type="pres">
      <dgm:prSet presAssocID="{24702742-68AA-4A44-B34F-C5AD943420C1}" presName="vert1" presStyleCnt="0"/>
      <dgm:spPr/>
    </dgm:pt>
    <dgm:pt modelId="{A85EA0EC-5B79-6C4E-A686-6FAE558029D5}" type="pres">
      <dgm:prSet presAssocID="{59AFDD5D-E95C-474D-A026-EA304F35BA4C}" presName="thickLine" presStyleLbl="alignNode1" presStyleIdx="4" presStyleCnt="5"/>
      <dgm:spPr/>
    </dgm:pt>
    <dgm:pt modelId="{B8317219-8C35-B844-B43E-11EB311301CA}" type="pres">
      <dgm:prSet presAssocID="{59AFDD5D-E95C-474D-A026-EA304F35BA4C}" presName="horz1" presStyleCnt="0"/>
      <dgm:spPr/>
    </dgm:pt>
    <dgm:pt modelId="{3CCAE178-5AC0-5A4A-8C34-2D83C98008E7}" type="pres">
      <dgm:prSet presAssocID="{59AFDD5D-E95C-474D-A026-EA304F35BA4C}" presName="tx1" presStyleLbl="revTx" presStyleIdx="4" presStyleCnt="5"/>
      <dgm:spPr/>
    </dgm:pt>
    <dgm:pt modelId="{3C8E6D55-9648-E04B-98BD-AAFC98B92952}" type="pres">
      <dgm:prSet presAssocID="{59AFDD5D-E95C-474D-A026-EA304F35BA4C}" presName="vert1" presStyleCnt="0"/>
      <dgm:spPr/>
    </dgm:pt>
  </dgm:ptLst>
  <dgm:cxnLst>
    <dgm:cxn modelId="{9693D210-D359-794B-AA9D-4565E293B033}" type="presOf" srcId="{24702742-68AA-4A44-B34F-C5AD943420C1}" destId="{37020B9C-AEDD-B44F-B60D-9C52B68A5FA0}" srcOrd="0" destOrd="0" presId="urn:microsoft.com/office/officeart/2008/layout/LinedList"/>
    <dgm:cxn modelId="{0BA90F62-359C-46B9-A7CD-B5357528585F}" srcId="{7931D5B7-AA47-49CD-9D9E-32D180183CCD}" destId="{24702742-68AA-4A44-B34F-C5AD943420C1}" srcOrd="3" destOrd="0" parTransId="{00DD22E6-6853-42F1-821A-437DC5677AA3}" sibTransId="{35D606FE-E4F3-4B2B-BFD6-E078CE0DA03E}"/>
    <dgm:cxn modelId="{E850766D-673D-ED47-8537-134C53B7205F}" type="presOf" srcId="{59AFDD5D-E95C-474D-A026-EA304F35BA4C}" destId="{3CCAE178-5AC0-5A4A-8C34-2D83C98008E7}" srcOrd="0" destOrd="0" presId="urn:microsoft.com/office/officeart/2008/layout/LinedList"/>
    <dgm:cxn modelId="{00889F91-5BAC-E24E-A73E-EA56424FF70D}" type="presOf" srcId="{7931D5B7-AA47-49CD-9D9E-32D180183CCD}" destId="{5FAABDE8-71E1-E247-A744-39C86738921C}" srcOrd="0" destOrd="0" presId="urn:microsoft.com/office/officeart/2008/layout/LinedList"/>
    <dgm:cxn modelId="{D475DD9A-AC4B-4649-B614-CF18C1B6477D}" srcId="{7931D5B7-AA47-49CD-9D9E-32D180183CCD}" destId="{59AFDD5D-E95C-474D-A026-EA304F35BA4C}" srcOrd="4" destOrd="0" parTransId="{F33DAB9F-B4B1-4DD7-BC6F-2967ABF281DD}" sibTransId="{2BBE3170-FE9F-4824-B8FA-A43B2E92BA0C}"/>
    <dgm:cxn modelId="{5322C8A1-EF9F-A74B-8AF6-5BC8BB4AA8DB}" type="presOf" srcId="{FAC31A26-FFCC-41E8-BB07-68CD30636FFF}" destId="{4FCAF33B-455E-7548-9643-D38B7D4E7BCA}" srcOrd="0" destOrd="0" presId="urn:microsoft.com/office/officeart/2008/layout/LinedList"/>
    <dgm:cxn modelId="{4095F2A1-CE85-4348-BB3E-D66A9C8F95F5}" type="presOf" srcId="{0D156A69-A882-4D62-8096-6D06B5930B8E}" destId="{37926951-111C-2B4D-A2D5-8372BA5EDFA1}" srcOrd="0" destOrd="0" presId="urn:microsoft.com/office/officeart/2008/layout/LinedList"/>
    <dgm:cxn modelId="{0946C3A7-D604-4748-ACF0-6F1775F0F584}" srcId="{7931D5B7-AA47-49CD-9D9E-32D180183CCD}" destId="{FAC31A26-FFCC-41E8-BB07-68CD30636FFF}" srcOrd="2" destOrd="0" parTransId="{5A258D79-5A57-40E9-94BC-FA4E5977257E}" sibTransId="{BC58EFD6-DE7D-4E1E-9C81-5314C776F9BC}"/>
    <dgm:cxn modelId="{D756DCC8-BA3D-0149-9F82-1F3456D8FB4A}" type="presOf" srcId="{DD187ACC-8F6C-4069-8FB5-B862823B54DF}" destId="{F2522630-55ED-0240-8FFE-E9AEE8F9FA5E}" srcOrd="0" destOrd="0" presId="urn:microsoft.com/office/officeart/2008/layout/LinedList"/>
    <dgm:cxn modelId="{6A939CF0-68D4-4875-B921-D52C7A751508}" srcId="{7931D5B7-AA47-49CD-9D9E-32D180183CCD}" destId="{DD187ACC-8F6C-4069-8FB5-B862823B54DF}" srcOrd="0" destOrd="0" parTransId="{BCB2118B-2F1A-468D-AA17-A840ACEE1EEA}" sibTransId="{F6E70A12-FFBC-4491-9D43-0D085FED4490}"/>
    <dgm:cxn modelId="{67D084FC-299C-4806-87C6-2703932CB096}" srcId="{7931D5B7-AA47-49CD-9D9E-32D180183CCD}" destId="{0D156A69-A882-4D62-8096-6D06B5930B8E}" srcOrd="1" destOrd="0" parTransId="{CA6C6C90-8C15-45B3-AB29-6DAC7DB747DF}" sibTransId="{B7D74144-A8F3-41D7-A06F-9256AAC26DEE}"/>
    <dgm:cxn modelId="{04F9B2E3-FECF-E94B-B84E-D77A4CEB469E}" type="presParOf" srcId="{5FAABDE8-71E1-E247-A744-39C86738921C}" destId="{3F7764E7-4D80-5545-876C-6508E38C1828}" srcOrd="0" destOrd="0" presId="urn:microsoft.com/office/officeart/2008/layout/LinedList"/>
    <dgm:cxn modelId="{623DBAF0-1FFB-0841-954E-FA3006247525}" type="presParOf" srcId="{5FAABDE8-71E1-E247-A744-39C86738921C}" destId="{320E0BF1-1FC5-984F-869F-020FA4060C04}" srcOrd="1" destOrd="0" presId="urn:microsoft.com/office/officeart/2008/layout/LinedList"/>
    <dgm:cxn modelId="{7A2EB3DF-D41E-E341-992C-3B4A0EB4B012}" type="presParOf" srcId="{320E0BF1-1FC5-984F-869F-020FA4060C04}" destId="{F2522630-55ED-0240-8FFE-E9AEE8F9FA5E}" srcOrd="0" destOrd="0" presId="urn:microsoft.com/office/officeart/2008/layout/LinedList"/>
    <dgm:cxn modelId="{6AAD5800-9D05-6444-BF65-1433E0F3920C}" type="presParOf" srcId="{320E0BF1-1FC5-984F-869F-020FA4060C04}" destId="{6DB1CA48-658B-754F-8BA4-19E1B024BEA9}" srcOrd="1" destOrd="0" presId="urn:microsoft.com/office/officeart/2008/layout/LinedList"/>
    <dgm:cxn modelId="{8AD5C297-1203-8148-B21D-E7EDC5309411}" type="presParOf" srcId="{5FAABDE8-71E1-E247-A744-39C86738921C}" destId="{8C943607-F102-FD44-9E83-2D028F5FE222}" srcOrd="2" destOrd="0" presId="urn:microsoft.com/office/officeart/2008/layout/LinedList"/>
    <dgm:cxn modelId="{B267E42E-A2BA-3E4A-9C4D-93AAE062833F}" type="presParOf" srcId="{5FAABDE8-71E1-E247-A744-39C86738921C}" destId="{BDB27B55-780F-6040-AF27-269B66C5AFB5}" srcOrd="3" destOrd="0" presId="urn:microsoft.com/office/officeart/2008/layout/LinedList"/>
    <dgm:cxn modelId="{D4373C2A-D0C2-9443-A3B0-35FE5977A1B6}" type="presParOf" srcId="{BDB27B55-780F-6040-AF27-269B66C5AFB5}" destId="{37926951-111C-2B4D-A2D5-8372BA5EDFA1}" srcOrd="0" destOrd="0" presId="urn:microsoft.com/office/officeart/2008/layout/LinedList"/>
    <dgm:cxn modelId="{D216E4B3-EC5C-E34C-A071-AAF8CC22CB4C}" type="presParOf" srcId="{BDB27B55-780F-6040-AF27-269B66C5AFB5}" destId="{93A6F3B0-3D05-0048-98C1-9EE6C4362200}" srcOrd="1" destOrd="0" presId="urn:microsoft.com/office/officeart/2008/layout/LinedList"/>
    <dgm:cxn modelId="{4B5AABFB-4096-4544-A501-912DE7768CBB}" type="presParOf" srcId="{5FAABDE8-71E1-E247-A744-39C86738921C}" destId="{DCA5409A-BF07-4E46-BABB-34640EE6EFD2}" srcOrd="4" destOrd="0" presId="urn:microsoft.com/office/officeart/2008/layout/LinedList"/>
    <dgm:cxn modelId="{9441FD55-A5B0-EF42-B41F-CFA1AF105A9C}" type="presParOf" srcId="{5FAABDE8-71E1-E247-A744-39C86738921C}" destId="{6DA6FEC6-8CFF-D147-BC3A-1B30645FEBC1}" srcOrd="5" destOrd="0" presId="urn:microsoft.com/office/officeart/2008/layout/LinedList"/>
    <dgm:cxn modelId="{00C5EC12-7235-E541-B03D-2A168D122237}" type="presParOf" srcId="{6DA6FEC6-8CFF-D147-BC3A-1B30645FEBC1}" destId="{4FCAF33B-455E-7548-9643-D38B7D4E7BCA}" srcOrd="0" destOrd="0" presId="urn:microsoft.com/office/officeart/2008/layout/LinedList"/>
    <dgm:cxn modelId="{C01F46ED-5CC7-8948-87C1-CDA87EEC078C}" type="presParOf" srcId="{6DA6FEC6-8CFF-D147-BC3A-1B30645FEBC1}" destId="{FADE8F56-8EE6-4C42-AAC2-126B96D999E6}" srcOrd="1" destOrd="0" presId="urn:microsoft.com/office/officeart/2008/layout/LinedList"/>
    <dgm:cxn modelId="{8EC89FEC-8247-7547-8BE6-AF9FBE5E7490}" type="presParOf" srcId="{5FAABDE8-71E1-E247-A744-39C86738921C}" destId="{05409675-9718-4847-9E3E-DBAD120180BF}" srcOrd="6" destOrd="0" presId="urn:microsoft.com/office/officeart/2008/layout/LinedList"/>
    <dgm:cxn modelId="{72355D92-3417-034A-ACCC-483C9E5AB6F8}" type="presParOf" srcId="{5FAABDE8-71E1-E247-A744-39C86738921C}" destId="{66064649-008A-7240-BA8A-07BC3030CDAF}" srcOrd="7" destOrd="0" presId="urn:microsoft.com/office/officeart/2008/layout/LinedList"/>
    <dgm:cxn modelId="{3305F2AD-CA69-BA4D-BE4F-5AC3847C2424}" type="presParOf" srcId="{66064649-008A-7240-BA8A-07BC3030CDAF}" destId="{37020B9C-AEDD-B44F-B60D-9C52B68A5FA0}" srcOrd="0" destOrd="0" presId="urn:microsoft.com/office/officeart/2008/layout/LinedList"/>
    <dgm:cxn modelId="{3F17DB10-E45C-FE47-A81D-8D3D4D9FF191}" type="presParOf" srcId="{66064649-008A-7240-BA8A-07BC3030CDAF}" destId="{DF4AF797-EE3A-A745-9F33-7BF16CDE60E9}" srcOrd="1" destOrd="0" presId="urn:microsoft.com/office/officeart/2008/layout/LinedList"/>
    <dgm:cxn modelId="{10CD8F2D-5313-9E4A-9478-6ABE697D0A03}" type="presParOf" srcId="{5FAABDE8-71E1-E247-A744-39C86738921C}" destId="{A85EA0EC-5B79-6C4E-A686-6FAE558029D5}" srcOrd="8" destOrd="0" presId="urn:microsoft.com/office/officeart/2008/layout/LinedList"/>
    <dgm:cxn modelId="{269BC254-7BEB-894B-BA81-5F6AE919C38A}" type="presParOf" srcId="{5FAABDE8-71E1-E247-A744-39C86738921C}" destId="{B8317219-8C35-B844-B43E-11EB311301CA}" srcOrd="9" destOrd="0" presId="urn:microsoft.com/office/officeart/2008/layout/LinedList"/>
    <dgm:cxn modelId="{6E07EC3E-6E6B-994C-9EEB-86F5626D4E17}" type="presParOf" srcId="{B8317219-8C35-B844-B43E-11EB311301CA}" destId="{3CCAE178-5AC0-5A4A-8C34-2D83C98008E7}" srcOrd="0" destOrd="0" presId="urn:microsoft.com/office/officeart/2008/layout/LinedList"/>
    <dgm:cxn modelId="{51240966-33CF-3945-984C-6DF3084E7A37}" type="presParOf" srcId="{B8317219-8C35-B844-B43E-11EB311301CA}" destId="{3C8E6D55-9648-E04B-98BD-AAFC98B929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764E7-4D80-5545-876C-6508E38C1828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22630-55ED-0240-8FFE-E9AEE8F9FA5E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Charitable organisations</a:t>
          </a:r>
          <a:endParaRPr lang="en-US" sz="2500" kern="1200"/>
        </a:p>
      </dsp:txBody>
      <dsp:txXfrm>
        <a:off x="0" y="623"/>
        <a:ext cx="6492875" cy="1020830"/>
      </dsp:txXfrm>
    </dsp:sp>
    <dsp:sp modelId="{8C943607-F102-FD44-9E83-2D028F5FE222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26951-111C-2B4D-A2D5-8372BA5EDFA1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Non-charitable companies limited by guarantee registered under the Corporations Act 2007</a:t>
          </a:r>
          <a:endParaRPr lang="en-US" sz="2500" kern="1200"/>
        </a:p>
      </dsp:txBody>
      <dsp:txXfrm>
        <a:off x="0" y="1021453"/>
        <a:ext cx="6492875" cy="1020830"/>
      </dsp:txXfrm>
    </dsp:sp>
    <dsp:sp modelId="{DCA5409A-BF07-4E46-BABB-34640EE6EFD2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AF33B-455E-7548-9643-D38B7D4E7BCA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Incorporated associations registered under state and /or provincial legislation </a:t>
          </a:r>
          <a:endParaRPr lang="en-US" sz="2500" kern="1200"/>
        </a:p>
      </dsp:txBody>
      <dsp:txXfrm>
        <a:off x="0" y="2042284"/>
        <a:ext cx="6492875" cy="1020830"/>
      </dsp:txXfrm>
    </dsp:sp>
    <dsp:sp modelId="{05409675-9718-4847-9E3E-DBAD120180BF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20B9C-AEDD-B44F-B60D-9C52B68A5FA0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Co-operatives </a:t>
          </a:r>
          <a:endParaRPr lang="en-US" sz="2500" kern="1200"/>
        </a:p>
      </dsp:txBody>
      <dsp:txXfrm>
        <a:off x="0" y="3063115"/>
        <a:ext cx="6492875" cy="1020830"/>
      </dsp:txXfrm>
    </dsp:sp>
    <dsp:sp modelId="{A85EA0EC-5B79-6C4E-A686-6FAE558029D5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AE178-5AC0-5A4A-8C34-2D83C98008E7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Other statutory incorporated bodies</a:t>
          </a:r>
          <a:endParaRPr lang="en-US" sz="2500" kern="1200"/>
        </a:p>
      </dsp:txBody>
      <dsp:txXfrm>
        <a:off x="0" y="4083946"/>
        <a:ext cx="6492875" cy="1020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E3844-BEE5-0240-A8EA-77B1832B514C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70146-53E1-1D4D-A159-19632CA30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52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B303-C11F-FF47-9251-713AF4FB5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4E4A7-752A-1247-B887-D34270EB0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116F5-81D9-CC4E-B28E-1B8BB3DA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2264B-5D23-814C-9A35-207EF346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0E43A-6B51-7149-9158-C12C5BC4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94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46436-D1B1-D344-B17D-B1DF6A75D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AAB68-2F48-6347-8C33-AECDC9BCE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2176D-5762-8A4B-8C88-1A1D71E3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1C06-2C61-3A4F-98A3-B35C7D4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4D980-3C57-944A-846F-033E8CBF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CF84D1-6842-724E-BC9D-41CD71713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97687-9FF5-B742-96C6-AB61D42CF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BBD1-926D-164F-8AE1-9FB6C736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F9977-CBBC-DB4B-8F61-CDC31A0F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E8A9C-7211-0447-B84E-6AB3AADA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0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D59E6-43D0-4845-AB1B-E4DF3FBA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0933-3B3A-1340-8560-BDFC7213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CAC08-4D48-E043-B78C-A72837F2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19EF9-B0B1-7947-BC4D-C019211E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58B2F-5362-F544-9080-554491D1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8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82D6E-7FCD-4741-B88C-3D283F35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32A1B-7FC4-D344-A170-5D1A005BE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8E8E8-A311-ED43-8DB8-8F7BAB6A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BE369-06E3-D34A-B16B-00258DEE6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EB10A-2316-4346-B81B-AD86F25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72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2583-B0A3-1549-9A23-B15FAE07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9FB43-4D68-684A-BD75-FC6B33130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61431-B130-D243-9B3D-5237D44AD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BDAB2-5C8C-1A4C-9D76-B4A45E8E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BE8D1-B8BD-5B49-BDAE-BA21F7F0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6C0D9-BCF6-0B49-B336-A22335CA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04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04B1-D45F-FF40-8973-8CD72FD13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99A3F-B310-EE41-B4DF-F0DF84651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3EEFA-788B-5641-88A4-6827B494E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0B51F-54A6-3E4C-B6DA-0C922910B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52D653-FD64-5741-B4CC-68017E3AA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9A6B8-3189-D242-A9E6-78608599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4860E-06A6-904E-89ED-80949A04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38473-60D1-6B46-AE39-493FF526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6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A4407-0915-1643-A537-505B1F57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058C1-7B3B-5B40-957E-17AE7EFC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BB10F-80DD-B540-9026-06A8AAB1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961F7-5953-AA4C-93DD-16802A25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23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D6962-7C63-3D4B-95BF-22DC38E5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CA6C0-BDCD-D045-A3DE-3C940161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B5485-6A00-A748-A966-1C8DEA33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26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59B4-92EB-3F49-92D6-C00FDC141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F1A14-DFEF-104C-B485-B82C4DC6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1D51D-8CE1-2F47-82A6-127F2C85B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0B9CB-8E7E-1A40-B9DB-DDBB025C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67740-778C-8F41-B34C-4CCD8ACA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696EC-B951-BE42-B3E2-225D284E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53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3E61-0D11-524D-B975-CF7C3C79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2C568F-68C7-474B-B828-0C84F2FF1B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07273-C279-9B48-B1F1-FD295DBC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E992D-7648-6C4E-BA91-633E7D44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7BC32-4B8A-7345-ADB8-3ABC0834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FE21B-1D97-6B47-8A59-BE833632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1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598D1-A5C3-C946-B712-FFC15C80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FD3C8-DDE9-0247-8C5E-6405B8629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9FE1D-34B5-FD42-9E64-BE2EBD9D5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600A8-BBF6-274C-9288-FF3442771FC2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B2B83-8A9C-3743-89D7-13502DE1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C4181-93A3-C04F-A93C-00FF6ABCF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188A-E36B-8149-809F-B944D26C8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6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352AC0-5C39-7E4A-BFCC-454950421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i="0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Governance Issues in NFPs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0FF3F0A-3195-4D4A-96ED-370E8BEC4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532" y="3309582"/>
            <a:ext cx="5312254" cy="2485157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110000"/>
              </a:lnSpc>
            </a:pPr>
            <a:r>
              <a:rPr lang="en-US" dirty="0"/>
              <a:t>FPA-SKPA </a:t>
            </a:r>
            <a:r>
              <a:rPr lang="en-GB" dirty="0"/>
              <a:t>Programme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GMME- Gov. </a:t>
            </a:r>
            <a:r>
              <a:rPr lang="en-US"/>
              <a:t>8</a:t>
            </a:r>
            <a:endParaRPr lang="en-US" dirty="0"/>
          </a:p>
          <a:p>
            <a:pPr marL="182880">
              <a:lnSpc>
                <a:spcPct val="110000"/>
              </a:lnSpc>
            </a:pPr>
            <a:r>
              <a:rPr lang="en-US" dirty="0"/>
              <a:t>Lasantha Wickremesooriya</a:t>
            </a:r>
          </a:p>
          <a:p>
            <a:pPr marL="182880">
              <a:lnSpc>
                <a:spcPct val="110000"/>
              </a:lnSpc>
            </a:pPr>
            <a:r>
              <a:rPr lang="en-US" dirty="0"/>
              <a:t>Consultant Strategist</a:t>
            </a:r>
          </a:p>
        </p:txBody>
      </p:sp>
      <p:pic>
        <p:nvPicPr>
          <p:cNvPr id="2" name="Picture 1" descr="White and one yellow paper aeroplane on a blackboard">
            <a:extLst>
              <a:ext uri="{FF2B5EF4-FFF2-40B4-BE49-F238E27FC236}">
                <a16:creationId xmlns:a16="http://schemas.microsoft.com/office/drawing/2014/main" id="{57C692D8-1FAE-405C-8AFC-9628F9DB8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18" r="15822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026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63BF9-7CC9-B047-B7C6-5148593F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7"/>
            <a:ext cx="9144000" cy="36712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basic precepts of good governance are fundamental</a:t>
            </a:r>
            <a:b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all organisations – having clarity of roles and</a:t>
            </a:r>
            <a:b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responsibilities, a focus on strategic objectives and</a:t>
            </a:r>
            <a:b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prudential risk management, appropriate financial</a:t>
            </a:r>
            <a:b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management and disciplined accountability and</a:t>
            </a:r>
            <a:b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transparency to members and stakeholders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13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2C4A518-0424-314E-A83D-32EAAC4B5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LK" sz="3700">
                <a:solidFill>
                  <a:srgbClr val="FFFFFF"/>
                </a:solidFill>
              </a:rPr>
              <a:t>NFP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77107-43B8-234B-98F8-57901C3D2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457200"/>
            <a:ext cx="6969452" cy="6085332"/>
          </a:xfrm>
        </p:spPr>
        <p:txBody>
          <a:bodyPr anchor="ctr">
            <a:normAutofit/>
          </a:bodyPr>
          <a:lstStyle/>
          <a:p>
            <a:r>
              <a:rPr lang="en-LK" sz="2400" dirty="0"/>
              <a:t>Primary Focus is Mission driven</a:t>
            </a:r>
          </a:p>
          <a:p>
            <a:r>
              <a:rPr lang="en-GB" sz="2400" dirty="0"/>
              <a:t>Mission is related to the service of, or provision of benefit to society at large</a:t>
            </a:r>
          </a:p>
          <a:p>
            <a:r>
              <a:rPr lang="en-GB" sz="2400" dirty="0"/>
              <a:t>They operate as communities, relying to a significant extent on the relationships with, and the goodwill and support of, a broad stakeholder group</a:t>
            </a:r>
          </a:p>
          <a:p>
            <a:r>
              <a:rPr lang="en-GB" sz="2400" dirty="0"/>
              <a:t>Custodians of the mission and values are often broad group of stakeholders</a:t>
            </a:r>
          </a:p>
          <a:p>
            <a:r>
              <a:rPr lang="en-GB" sz="2400" dirty="0"/>
              <a:t>Excess income from the organisation’s enterprises are reinvested into its mission</a:t>
            </a:r>
          </a:p>
          <a:p>
            <a:r>
              <a:rPr lang="en-GB" sz="2400" dirty="0"/>
              <a:t>Accountability for their endeavours is to a diverse group including members, regulators, donors, government agencies and the broader society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439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69DD9C6E-99FF-6047-A8EC-31E56D48C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LK" sz="4000">
                <a:solidFill>
                  <a:srgbClr val="FFFFFF"/>
                </a:solidFill>
              </a:rPr>
              <a:t>Legal status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29E164C7-FE61-481C-9928-6DEAB921C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55493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606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D79C27-FF08-CD4B-99E0-C004F329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LK" dirty="0"/>
              <a:t>Key challenges to NFPs</a:t>
            </a: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1789E57D-311B-4B68-8D9A-D87DB268A0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03" r="445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79F1D-CB87-3643-A65D-8692B7F60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5419132" cy="3843666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Having a clearly defined purpose and strategic direction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Clearly defined Role of the Board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Managing stakeholders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Lack of consistency in regulation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Board composition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Potential legal exposure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Financial information</a:t>
            </a:r>
          </a:p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Risk management</a:t>
            </a:r>
          </a:p>
          <a:p>
            <a:endParaRPr lang="en-LK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9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138953-6E4F-B64F-ADD4-3DE62B97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3813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Good Governance System reflect;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good management, 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adequate controls and risk management, 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accountability, 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transparency, 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and working towards executing its mission!</a:t>
            </a:r>
          </a:p>
        </p:txBody>
      </p:sp>
    </p:spTree>
    <p:extLst>
      <p:ext uri="{BB962C8B-B14F-4D97-AF65-F5344CB8AC3E}">
        <p14:creationId xmlns:p14="http://schemas.microsoft.com/office/powerpoint/2010/main" val="228205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253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Governance Issues in NFPs</vt:lpstr>
      <vt:lpstr>The basic precepts of good governance are fundamental to all organisations – having clarity of roles and responsibilities, a focus on strategic objectives and prudential risk management, appropriate financial management and disciplined accountability and transparency to members and stakeholders</vt:lpstr>
      <vt:lpstr>NFP Characteristics</vt:lpstr>
      <vt:lpstr>Legal status</vt:lpstr>
      <vt:lpstr>Key challenges to NFPs</vt:lpstr>
      <vt:lpstr>A Good Governance System reflect; - good management,  - adequate controls and risk management,  - accountability,  - transparency,  and working towards executing its mission!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Lasantha Wickremesooriya</dc:creator>
  <cp:lastModifiedBy>Lasantha Wickremesooriya</cp:lastModifiedBy>
  <cp:revision>22</cp:revision>
  <dcterms:created xsi:type="dcterms:W3CDTF">2021-10-04T01:20:32Z</dcterms:created>
  <dcterms:modified xsi:type="dcterms:W3CDTF">2021-10-19T03:21:48Z</dcterms:modified>
</cp:coreProperties>
</file>